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342"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34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344" r:id="rId43"/>
  </p:sldIdLst>
  <p:sldSz cx="9144000" cy="5143500" type="screen16x9"/>
  <p:notesSz cx="6858000" cy="9144000"/>
  <p:embeddedFontLst>
    <p:embeddedFont>
      <p:font typeface="Lato" panose="020B0604020202020204" charset="0"/>
      <p:regular r:id="rId45"/>
    </p:embeddedFont>
    <p:embeddedFont>
      <p:font typeface="Palatino Linotype" panose="02040502050505030304" pitchFamily="18" charset="0"/>
      <p:regular r:id="rId46"/>
      <p:bold r:id="rId47"/>
      <p:italic r:id="rId48"/>
      <p:boldItalic r:id="rId49"/>
    </p:embeddedFont>
    <p:embeddedFont>
      <p:font typeface="Raleway" panose="020B0604020202020204" charset="0"/>
      <p:regular r:id="rId50"/>
    </p:embeddedFont>
    <p:embeddedFont>
      <p:font typeface="Roboto" panose="020B0604020202020204" charset="0"/>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26" y="84"/>
      </p:cViewPr>
      <p:guideLst>
        <p:guide orient="horz" pos="1620"/>
        <p:guide pos="28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7f45c8631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7f45c863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815032ad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9815032ad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7f45c863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7f45c863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815032ad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815032ad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815032ad7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815032ad7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815032ad7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9815032ad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815032ad7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815032ad7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9815032ad7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9815032ad7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9815032ad7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9815032ad7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9815032ad7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9815032ad7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815032ad7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815032ad7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815032ad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815032a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815032ad7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815032ad7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83191b85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83191b85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83191b85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83191b85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83191b85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83191b85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983191b852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983191b85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815032ad7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815032ad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9815032ad7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9815032ad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9815032ad7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9815032ad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9815032ad7_0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9815032ad7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9815032ad7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9815032ad7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815032ad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815032ad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7f45c863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7f45c863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97f45c863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97f45c863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97f45c863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97f45c863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97f45c863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97f45c863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7f45c863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7f45c863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97f45c8631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97f45c8631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97f45c863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97f45c863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97f45c863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97f45c863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97f45c8631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97f45c863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97f45c8631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97f45c863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815032ad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815032ad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815032ad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815032ad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9815032ad7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9815032ad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815032ad7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815032ad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815032ad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815032ad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815032ad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815032ad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panose="020F0502020204030203"/>
              <a:buChar char="●"/>
              <a:defRPr sz="1300">
                <a:solidFill>
                  <a:schemeClr val="accent1"/>
                </a:solidFill>
                <a:latin typeface="Lato" panose="020F0502020204030203"/>
                <a:ea typeface="Lato" panose="020F0502020204030203"/>
                <a:cs typeface="Lato" panose="020F0502020204030203"/>
                <a:sym typeface="Lato" panose="020F0502020204030203"/>
              </a:defRPr>
            </a:lvl1pPr>
            <a:lvl2pPr marL="914400" lvl="1" indent="-298450">
              <a:lnSpc>
                <a:spcPct val="115000"/>
              </a:lnSpc>
              <a:spcBef>
                <a:spcPts val="160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2pPr>
            <a:lvl3pPr marL="1371600" lvl="2" indent="-298450">
              <a:lnSpc>
                <a:spcPct val="115000"/>
              </a:lnSpc>
              <a:spcBef>
                <a:spcPts val="160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3pPr>
            <a:lvl4pPr marL="1828800" lvl="3" indent="-298450">
              <a:lnSpc>
                <a:spcPct val="115000"/>
              </a:lnSpc>
              <a:spcBef>
                <a:spcPts val="160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4pPr>
            <a:lvl5pPr marL="2286000" lvl="4" indent="-298450">
              <a:lnSpc>
                <a:spcPct val="115000"/>
              </a:lnSpc>
              <a:spcBef>
                <a:spcPts val="160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5pPr>
            <a:lvl6pPr marL="2743200" lvl="5" indent="-298450">
              <a:lnSpc>
                <a:spcPct val="115000"/>
              </a:lnSpc>
              <a:spcBef>
                <a:spcPts val="160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6pPr>
            <a:lvl7pPr marL="3200400" lvl="6" indent="-298450">
              <a:lnSpc>
                <a:spcPct val="115000"/>
              </a:lnSpc>
              <a:spcBef>
                <a:spcPts val="160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7pPr>
            <a:lvl8pPr marL="3657600" lvl="7" indent="-298450">
              <a:lnSpc>
                <a:spcPct val="115000"/>
              </a:lnSpc>
              <a:spcBef>
                <a:spcPts val="1600"/>
              </a:spcBef>
              <a:spcAft>
                <a:spcPts val="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8pPr>
            <a:lvl9pPr marL="4114800" lvl="8" indent="-298450">
              <a:lnSpc>
                <a:spcPct val="115000"/>
              </a:lnSpc>
              <a:spcBef>
                <a:spcPts val="1600"/>
              </a:spcBef>
              <a:spcAft>
                <a:spcPts val="1600"/>
              </a:spcAft>
              <a:buClr>
                <a:schemeClr val="accent1"/>
              </a:buClr>
              <a:buSzPts val="1100"/>
              <a:buFont typeface="Lato" panose="020F0502020204030203"/>
              <a:buChar char="■"/>
              <a:defRPr sz="1100">
                <a:solidFill>
                  <a:schemeClr val="accent1"/>
                </a:solidFill>
                <a:latin typeface="Lato" panose="020F0502020204030203"/>
                <a:ea typeface="Lato" panose="020F0502020204030203"/>
                <a:cs typeface="Lato" panose="020F0502020204030203"/>
                <a:sym typeface="Lato" panose="020F0502020204030203"/>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panose="020F0502020204030203"/>
                <a:ea typeface="Lato" panose="020F0502020204030203"/>
                <a:cs typeface="Lato" panose="020F0502020204030203"/>
                <a:sym typeface="Lato" panose="020F0502020204030203"/>
              </a:defRPr>
            </a:lvl1pPr>
            <a:lvl2pPr lvl="1" algn="r">
              <a:buNone/>
              <a:defRPr sz="1000">
                <a:solidFill>
                  <a:schemeClr val="accent1"/>
                </a:solidFill>
                <a:latin typeface="Lato" panose="020F0502020204030203"/>
                <a:ea typeface="Lato" panose="020F0502020204030203"/>
                <a:cs typeface="Lato" panose="020F0502020204030203"/>
                <a:sym typeface="Lato" panose="020F0502020204030203"/>
              </a:defRPr>
            </a:lvl2pPr>
            <a:lvl3pPr lvl="2" algn="r">
              <a:buNone/>
              <a:defRPr sz="1000">
                <a:solidFill>
                  <a:schemeClr val="accent1"/>
                </a:solidFill>
                <a:latin typeface="Lato" panose="020F0502020204030203"/>
                <a:ea typeface="Lato" panose="020F0502020204030203"/>
                <a:cs typeface="Lato" panose="020F0502020204030203"/>
                <a:sym typeface="Lato" panose="020F0502020204030203"/>
              </a:defRPr>
            </a:lvl3pPr>
            <a:lvl4pPr lvl="3" algn="r">
              <a:buNone/>
              <a:defRPr sz="1000">
                <a:solidFill>
                  <a:schemeClr val="accent1"/>
                </a:solidFill>
                <a:latin typeface="Lato" panose="020F0502020204030203"/>
                <a:ea typeface="Lato" panose="020F0502020204030203"/>
                <a:cs typeface="Lato" panose="020F0502020204030203"/>
                <a:sym typeface="Lato" panose="020F0502020204030203"/>
              </a:defRPr>
            </a:lvl4pPr>
            <a:lvl5pPr lvl="4" algn="r">
              <a:buNone/>
              <a:defRPr sz="1000">
                <a:solidFill>
                  <a:schemeClr val="accent1"/>
                </a:solidFill>
                <a:latin typeface="Lato" panose="020F0502020204030203"/>
                <a:ea typeface="Lato" panose="020F0502020204030203"/>
                <a:cs typeface="Lato" panose="020F0502020204030203"/>
                <a:sym typeface="Lato" panose="020F0502020204030203"/>
              </a:defRPr>
            </a:lvl5pPr>
            <a:lvl6pPr lvl="5" algn="r">
              <a:buNone/>
              <a:defRPr sz="1000">
                <a:solidFill>
                  <a:schemeClr val="accent1"/>
                </a:solidFill>
                <a:latin typeface="Lato" panose="020F0502020204030203"/>
                <a:ea typeface="Lato" panose="020F0502020204030203"/>
                <a:cs typeface="Lato" panose="020F0502020204030203"/>
                <a:sym typeface="Lato" panose="020F0502020204030203"/>
              </a:defRPr>
            </a:lvl6pPr>
            <a:lvl7pPr lvl="6" algn="r">
              <a:buNone/>
              <a:defRPr sz="1000">
                <a:solidFill>
                  <a:schemeClr val="accent1"/>
                </a:solidFill>
                <a:latin typeface="Lato" panose="020F0502020204030203"/>
                <a:ea typeface="Lato" panose="020F0502020204030203"/>
                <a:cs typeface="Lato" panose="020F0502020204030203"/>
                <a:sym typeface="Lato" panose="020F0502020204030203"/>
              </a:defRPr>
            </a:lvl7pPr>
            <a:lvl8pPr lvl="7" algn="r">
              <a:buNone/>
              <a:defRPr sz="1000">
                <a:solidFill>
                  <a:schemeClr val="accent1"/>
                </a:solidFill>
                <a:latin typeface="Lato" panose="020F0502020204030203"/>
                <a:ea typeface="Lato" panose="020F0502020204030203"/>
                <a:cs typeface="Lato" panose="020F0502020204030203"/>
                <a:sym typeface="Lato" panose="020F0502020204030203"/>
              </a:defRPr>
            </a:lvl8pPr>
            <a:lvl9pPr lvl="8" algn="r">
              <a:buNone/>
              <a:defRPr sz="1000">
                <a:solidFill>
                  <a:schemeClr val="accent1"/>
                </a:solidFill>
                <a:latin typeface="Lato" panose="020F0502020204030203"/>
                <a:ea typeface="Lato" panose="020F0502020204030203"/>
                <a:cs typeface="Lato" panose="020F0502020204030203"/>
                <a:sym typeface="Lato" panose="020F0502020204030203"/>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6799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Section 1</a:t>
            </a:r>
            <a:endParaRPr>
              <a:solidFill>
                <a:schemeClr val="lt1"/>
              </a:solidFill>
            </a:endParaRPr>
          </a:p>
        </p:txBody>
      </p:sp>
      <p:sp>
        <p:nvSpPr>
          <p:cNvPr id="116" name="Google Shape;116;p17"/>
          <p:cNvSpPr txBox="1">
            <a:spLocks noGrp="1"/>
          </p:cNvSpPr>
          <p:nvPr>
            <p:ph type="body" idx="1"/>
          </p:nvPr>
        </p:nvSpPr>
        <p:spPr>
          <a:xfrm>
            <a:off x="679900" y="1904625"/>
            <a:ext cx="295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600">
                <a:solidFill>
                  <a:schemeClr val="lt1"/>
                </a:solidFill>
                <a:latin typeface="Raleway"/>
                <a:ea typeface="Raleway"/>
                <a:cs typeface="Raleway"/>
                <a:sym typeface="Raleway"/>
              </a:rPr>
              <a:t>Introduction to Grant Writing</a:t>
            </a:r>
            <a:endParaRPr>
              <a:solidFill>
                <a:schemeClr val="lt1"/>
              </a:solidFill>
            </a:endParaRPr>
          </a:p>
        </p:txBody>
      </p:sp>
      <p:sp>
        <p:nvSpPr>
          <p:cNvPr id="117" name="Google Shape;117;p17"/>
          <p:cNvSpPr/>
          <p:nvPr/>
        </p:nvSpPr>
        <p:spPr>
          <a:xfrm>
            <a:off x="13550" y="2700"/>
            <a:ext cx="9144000" cy="4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txBox="1"/>
          <p:nvPr/>
        </p:nvSpPr>
        <p:spPr>
          <a:xfrm>
            <a:off x="4082500" y="1904625"/>
            <a:ext cx="4286100" cy="24879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666666"/>
              </a:buClr>
              <a:buSzPts val="1900"/>
              <a:buFont typeface="Raleway"/>
              <a:buChar char="●"/>
            </a:pPr>
            <a:r>
              <a:rPr lang="en-GB" sz="1900">
                <a:solidFill>
                  <a:srgbClr val="666666"/>
                </a:solidFill>
                <a:latin typeface="Raleway"/>
                <a:ea typeface="Raleway"/>
                <a:cs typeface="Raleway"/>
                <a:sym typeface="Raleway"/>
              </a:rPr>
              <a:t>Overview of BDC and Grant application</a:t>
            </a:r>
            <a:endParaRPr sz="1900">
              <a:solidFill>
                <a:srgbClr val="666666"/>
              </a:solidFill>
              <a:latin typeface="Raleway"/>
              <a:ea typeface="Raleway"/>
              <a:cs typeface="Raleway"/>
              <a:sym typeface="Raleway"/>
            </a:endParaRPr>
          </a:p>
          <a:p>
            <a:pPr marL="457200" lvl="0" indent="-349250" algn="l" rtl="0">
              <a:lnSpc>
                <a:spcPct val="115000"/>
              </a:lnSpc>
              <a:spcBef>
                <a:spcPts val="0"/>
              </a:spcBef>
              <a:spcAft>
                <a:spcPts val="0"/>
              </a:spcAft>
              <a:buClr>
                <a:srgbClr val="FFFFFF"/>
              </a:buClr>
              <a:buSzPts val="1900"/>
              <a:buFont typeface="Raleway"/>
              <a:buChar char="●"/>
            </a:pPr>
            <a:r>
              <a:rPr lang="en-GB" sz="1900">
                <a:solidFill>
                  <a:srgbClr val="FFFFFF"/>
                </a:solidFill>
                <a:latin typeface="Raleway"/>
                <a:ea typeface="Raleway"/>
                <a:cs typeface="Raleway"/>
                <a:sym typeface="Raleway"/>
              </a:rPr>
              <a:t>Basic grant writing</a:t>
            </a:r>
            <a:endParaRPr sz="1900">
              <a:solidFill>
                <a:srgbClr val="FFFFFF"/>
              </a:solidFill>
              <a:latin typeface="Raleway"/>
              <a:ea typeface="Raleway"/>
              <a:cs typeface="Raleway"/>
              <a:sym typeface="Raleway"/>
            </a:endParaRPr>
          </a:p>
          <a:p>
            <a:pPr marL="457200" lvl="0" indent="-349250" algn="l" rtl="0">
              <a:lnSpc>
                <a:spcPct val="115000"/>
              </a:lnSpc>
              <a:spcBef>
                <a:spcPts val="0"/>
              </a:spcBef>
              <a:spcAft>
                <a:spcPts val="0"/>
              </a:spcAft>
              <a:buClr>
                <a:srgbClr val="FFFFFF"/>
              </a:buClr>
              <a:buSzPts val="1900"/>
              <a:buFont typeface="Raleway"/>
              <a:buChar char="●"/>
            </a:pPr>
            <a:r>
              <a:rPr lang="en-GB" sz="1900">
                <a:solidFill>
                  <a:srgbClr val="FFFFFF"/>
                </a:solidFill>
                <a:latin typeface="Raleway"/>
                <a:ea typeface="Raleway"/>
                <a:cs typeface="Raleway"/>
                <a:sym typeface="Raleway"/>
              </a:rPr>
              <a:t>What is a grant?</a:t>
            </a:r>
            <a:endParaRPr sz="1900">
              <a:solidFill>
                <a:srgbClr val="FFFFFF"/>
              </a:solidFill>
              <a:latin typeface="Raleway"/>
              <a:ea typeface="Raleway"/>
              <a:cs typeface="Raleway"/>
              <a:sym typeface="Raleway"/>
            </a:endParaRPr>
          </a:p>
          <a:p>
            <a:pPr marL="457200" lvl="0" indent="-349250" algn="l" rtl="0">
              <a:lnSpc>
                <a:spcPct val="115000"/>
              </a:lnSpc>
              <a:spcBef>
                <a:spcPts val="0"/>
              </a:spcBef>
              <a:spcAft>
                <a:spcPts val="0"/>
              </a:spcAft>
              <a:buClr>
                <a:srgbClr val="666666"/>
              </a:buClr>
              <a:buSzPts val="1900"/>
              <a:buFont typeface="Raleway"/>
              <a:buChar char="●"/>
            </a:pPr>
            <a:r>
              <a:rPr lang="en-GB" sz="1900">
                <a:solidFill>
                  <a:srgbClr val="666666"/>
                </a:solidFill>
                <a:latin typeface="Raleway"/>
                <a:ea typeface="Raleway"/>
                <a:cs typeface="Raleway"/>
                <a:sym typeface="Raleway"/>
              </a:rPr>
              <a:t>Basic requirements for grant writing</a:t>
            </a:r>
            <a:endParaRPr sz="2200">
              <a:solidFill>
                <a:srgbClr val="666666"/>
              </a:solidFill>
              <a:latin typeface="Raleway"/>
              <a:ea typeface="Raleway"/>
              <a:cs typeface="Raleway"/>
              <a:sym typeface="Raleway"/>
            </a:endParaRPr>
          </a:p>
        </p:txBody>
      </p:sp>
      <p:cxnSp>
        <p:nvCxnSpPr>
          <p:cNvPr id="119" name="Google Shape;119;p17"/>
          <p:cNvCxnSpPr/>
          <p:nvPr/>
        </p:nvCxnSpPr>
        <p:spPr>
          <a:xfrm>
            <a:off x="3966325" y="795125"/>
            <a:ext cx="0" cy="3978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Budget</a:t>
            </a:r>
          </a:p>
        </p:txBody>
      </p:sp>
      <p:sp>
        <p:nvSpPr>
          <p:cNvPr id="189" name="Google Shape;189;p26"/>
          <p:cNvSpPr txBox="1">
            <a:spLocks noGrp="1"/>
          </p:cNvSpPr>
          <p:nvPr>
            <p:ph type="body" idx="1"/>
          </p:nvPr>
        </p:nvSpPr>
        <p:spPr>
          <a:xfrm>
            <a:off x="777350" y="2038250"/>
            <a:ext cx="3846000" cy="2261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dirty="0"/>
              <a:t>How much will your project cost? Attach a short proposed budget showing expected expenses and income. The expenses portion should include personal costs, direct project costs, and administrative or overhead expenses. </a:t>
            </a:r>
          </a:p>
          <a:p>
            <a:pPr marL="0" lvl="0" indent="0" algn="just" rtl="0">
              <a:lnSpc>
                <a:spcPct val="150000"/>
              </a:lnSpc>
              <a:spcBef>
                <a:spcPts val="0"/>
              </a:spcBef>
              <a:spcAft>
                <a:spcPts val="0"/>
              </a:spcAft>
              <a:buNone/>
            </a:pPr>
            <a:endParaRPr lang="en-GB" dirty="0"/>
          </a:p>
          <a:p>
            <a:pPr marL="0" lvl="0" indent="0" algn="just" rtl="0">
              <a:lnSpc>
                <a:spcPct val="150000"/>
              </a:lnSpc>
              <a:spcBef>
                <a:spcPts val="0"/>
              </a:spcBef>
              <a:spcAft>
                <a:spcPts val="0"/>
              </a:spcAft>
              <a:buNone/>
            </a:pPr>
            <a:endParaRPr lang="en-GB" dirty="0"/>
          </a:p>
          <a:p>
            <a:pPr marL="0" lvl="0" indent="0" algn="just" rtl="0">
              <a:lnSpc>
                <a:spcPct val="150000"/>
              </a:lnSpc>
              <a:spcBef>
                <a:spcPts val="0"/>
              </a:spcBef>
              <a:spcAft>
                <a:spcPts val="1200"/>
              </a:spcAft>
              <a:buNone/>
            </a:pPr>
            <a:endParaRPr lang="en-GB" dirty="0"/>
          </a:p>
        </p:txBody>
      </p:sp>
      <p:sp>
        <p:nvSpPr>
          <p:cNvPr id="190" name="Google Shape;190;p26"/>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26"/>
          <p:cNvPicPr preferRelativeResize="0"/>
          <p:nvPr/>
        </p:nvPicPr>
        <p:blipFill rotWithShape="1">
          <a:blip r:embed="rId3"/>
          <a:srcRect l="7490" t="-450" r="7490" b="450"/>
          <a:stretch>
            <a:fillRect/>
          </a:stretch>
        </p:blipFill>
        <p:spPr>
          <a:xfrm>
            <a:off x="5041775" y="1426200"/>
            <a:ext cx="2966950" cy="2685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95"/>
        <p:cNvGrpSpPr/>
        <p:nvPr/>
      </p:nvGrpSpPr>
      <p:grpSpPr>
        <a:xfrm>
          <a:off x="0" y="0"/>
          <a:ext cx="0" cy="0"/>
          <a:chOff x="0" y="0"/>
          <a:chExt cx="0" cy="0"/>
        </a:xfrm>
      </p:grpSpPr>
      <p:sp>
        <p:nvSpPr>
          <p:cNvPr id="196" name="Google Shape;196;p27"/>
          <p:cNvSpPr txBox="1">
            <a:spLocks noGrp="1"/>
          </p:cNvSpPr>
          <p:nvPr>
            <p:ph type="title"/>
          </p:nvPr>
        </p:nvSpPr>
        <p:spPr>
          <a:xfrm>
            <a:off x="6799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Section 1</a:t>
            </a:r>
            <a:endParaRPr>
              <a:solidFill>
                <a:schemeClr val="lt1"/>
              </a:solidFill>
            </a:endParaRPr>
          </a:p>
        </p:txBody>
      </p:sp>
      <p:sp>
        <p:nvSpPr>
          <p:cNvPr id="197" name="Google Shape;197;p27"/>
          <p:cNvSpPr txBox="1">
            <a:spLocks noGrp="1"/>
          </p:cNvSpPr>
          <p:nvPr>
            <p:ph type="body" idx="1"/>
          </p:nvPr>
        </p:nvSpPr>
        <p:spPr>
          <a:xfrm>
            <a:off x="679900" y="1904625"/>
            <a:ext cx="295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600">
                <a:solidFill>
                  <a:schemeClr val="lt1"/>
                </a:solidFill>
                <a:latin typeface="Raleway"/>
                <a:ea typeface="Raleway"/>
                <a:cs typeface="Raleway"/>
                <a:sym typeface="Raleway"/>
              </a:rPr>
              <a:t>Introduction to BDCN and Grant Writing</a:t>
            </a:r>
            <a:endParaRPr>
              <a:solidFill>
                <a:schemeClr val="lt1"/>
              </a:solidFill>
            </a:endParaRPr>
          </a:p>
        </p:txBody>
      </p:sp>
      <p:sp>
        <p:nvSpPr>
          <p:cNvPr id="198" name="Google Shape;198;p27"/>
          <p:cNvSpPr/>
          <p:nvPr/>
        </p:nvSpPr>
        <p:spPr>
          <a:xfrm>
            <a:off x="13550" y="2700"/>
            <a:ext cx="9144000" cy="4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txBox="1"/>
          <p:nvPr/>
        </p:nvSpPr>
        <p:spPr>
          <a:xfrm>
            <a:off x="4082500" y="1904625"/>
            <a:ext cx="4286100" cy="24879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999999"/>
              </a:buClr>
              <a:buSzPts val="1900"/>
              <a:buFont typeface="Raleway"/>
              <a:buChar char="●"/>
            </a:pPr>
            <a:r>
              <a:rPr lang="en-GB" sz="1900">
                <a:solidFill>
                  <a:srgbClr val="999999"/>
                </a:solidFill>
                <a:latin typeface="Raleway"/>
                <a:ea typeface="Raleway"/>
                <a:cs typeface="Raleway"/>
                <a:sym typeface="Raleway"/>
              </a:rPr>
              <a:t>Overview of BDC and Grant application</a:t>
            </a:r>
            <a:endParaRPr sz="190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a:solidFill>
                  <a:srgbClr val="999999"/>
                </a:solidFill>
                <a:latin typeface="Raleway"/>
                <a:ea typeface="Raleway"/>
                <a:cs typeface="Raleway"/>
                <a:sym typeface="Raleway"/>
              </a:rPr>
              <a:t>Basic grant writing</a:t>
            </a:r>
            <a:endParaRPr sz="190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a:solidFill>
                  <a:srgbClr val="999999"/>
                </a:solidFill>
                <a:latin typeface="Raleway"/>
                <a:ea typeface="Raleway"/>
                <a:cs typeface="Raleway"/>
                <a:sym typeface="Raleway"/>
              </a:rPr>
              <a:t>What is a grant?</a:t>
            </a:r>
            <a:endParaRPr sz="190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FFFFFF"/>
              </a:buClr>
              <a:buSzPts val="1900"/>
              <a:buFont typeface="Raleway"/>
              <a:buChar char="●"/>
            </a:pPr>
            <a:r>
              <a:rPr lang="en-GB" sz="1900">
                <a:solidFill>
                  <a:srgbClr val="FFFFFF"/>
                </a:solidFill>
                <a:latin typeface="Raleway"/>
                <a:ea typeface="Raleway"/>
                <a:cs typeface="Raleway"/>
                <a:sym typeface="Raleway"/>
              </a:rPr>
              <a:t>Basic requirements for grant writing</a:t>
            </a:r>
            <a:endParaRPr sz="2200">
              <a:solidFill>
                <a:srgbClr val="FFFFFF"/>
              </a:solidFill>
              <a:latin typeface="Raleway"/>
              <a:ea typeface="Raleway"/>
              <a:cs typeface="Raleway"/>
              <a:sym typeface="Raleway"/>
            </a:endParaRPr>
          </a:p>
        </p:txBody>
      </p:sp>
      <p:cxnSp>
        <p:nvCxnSpPr>
          <p:cNvPr id="200" name="Google Shape;200;p27"/>
          <p:cNvCxnSpPr/>
          <p:nvPr/>
        </p:nvCxnSpPr>
        <p:spPr>
          <a:xfrm>
            <a:off x="3966325" y="795125"/>
            <a:ext cx="0" cy="3978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Basic Requirements for Grant Writing</a:t>
            </a:r>
          </a:p>
        </p:txBody>
      </p:sp>
      <p:sp>
        <p:nvSpPr>
          <p:cNvPr id="206" name="Google Shape;206;p28"/>
          <p:cNvSpPr txBox="1">
            <a:spLocks noGrp="1"/>
          </p:cNvSpPr>
          <p:nvPr>
            <p:ph type="body" idx="1"/>
          </p:nvPr>
        </p:nvSpPr>
        <p:spPr>
          <a:xfrm>
            <a:off x="777350" y="2038250"/>
            <a:ext cx="7688700" cy="2261100"/>
          </a:xfrm>
          <a:prstGeom prst="rect">
            <a:avLst/>
          </a:prstGeom>
        </p:spPr>
        <p:txBody>
          <a:bodyPr spcFirstLastPara="1" wrap="square" lIns="91425" tIns="91425" rIns="91425" bIns="91425" anchor="t" anchorCtr="0">
            <a:noAutofit/>
          </a:bodyPr>
          <a:lstStyle/>
          <a:p>
            <a:pPr marL="457200" lvl="0" indent="-317500" algn="just" rtl="0">
              <a:lnSpc>
                <a:spcPct val="150000"/>
              </a:lnSpc>
              <a:spcBef>
                <a:spcPts val="0"/>
              </a:spcBef>
              <a:spcAft>
                <a:spcPts val="0"/>
              </a:spcAft>
              <a:buClr>
                <a:srgbClr val="000000"/>
              </a:buClr>
              <a:buSzPts val="1400"/>
              <a:buFont typeface="Roboto" panose="02000000000000000000"/>
              <a:buChar char="●"/>
            </a:pPr>
            <a:r>
              <a:rPr lang="en-GB" sz="1400" dirty="0">
                <a:solidFill>
                  <a:srgbClr val="000000"/>
                </a:solidFill>
                <a:latin typeface="Roboto" panose="02000000000000000000"/>
                <a:ea typeface="Roboto" panose="02000000000000000000"/>
                <a:cs typeface="Roboto" panose="02000000000000000000"/>
                <a:sym typeface="Roboto" panose="02000000000000000000"/>
              </a:rPr>
              <a:t>Firstly, the person seeking for a grant must find a </a:t>
            </a:r>
            <a:r>
              <a:rPr lang="en-GB" sz="1400" b="1" dirty="0">
                <a:solidFill>
                  <a:schemeClr val="accent3"/>
                </a:solidFill>
                <a:latin typeface="Roboto" panose="02000000000000000000"/>
                <a:ea typeface="Roboto" panose="02000000000000000000"/>
                <a:cs typeface="Roboto" panose="02000000000000000000"/>
                <a:sym typeface="Roboto" panose="02000000000000000000"/>
              </a:rPr>
              <a:t>funding announcement</a:t>
            </a:r>
            <a:endParaRPr sz="140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317500" algn="just" rtl="0">
              <a:lnSpc>
                <a:spcPct val="150000"/>
              </a:lnSpc>
              <a:spcBef>
                <a:spcPts val="0"/>
              </a:spcBef>
              <a:spcAft>
                <a:spcPts val="0"/>
              </a:spcAft>
              <a:buClr>
                <a:srgbClr val="000000"/>
              </a:buClr>
              <a:buSzPts val="1400"/>
              <a:buFont typeface="Roboto" panose="02000000000000000000"/>
              <a:buChar char="●"/>
            </a:pPr>
            <a:r>
              <a:rPr lang="en-GB" sz="1400" dirty="0">
                <a:solidFill>
                  <a:srgbClr val="000000"/>
                </a:solidFill>
                <a:latin typeface="Roboto" panose="02000000000000000000"/>
                <a:ea typeface="Roboto" panose="02000000000000000000"/>
                <a:cs typeface="Roboto" panose="02000000000000000000"/>
                <a:sym typeface="Roboto" panose="02000000000000000000"/>
              </a:rPr>
              <a:t>Check </a:t>
            </a:r>
            <a:r>
              <a:rPr lang="en-GB" sz="1400" b="1" dirty="0">
                <a:solidFill>
                  <a:schemeClr val="accent3"/>
                </a:solidFill>
                <a:latin typeface="Roboto" panose="02000000000000000000"/>
                <a:ea typeface="Roboto" panose="02000000000000000000"/>
                <a:cs typeface="Roboto" panose="02000000000000000000"/>
                <a:sym typeface="Roboto" panose="02000000000000000000"/>
              </a:rPr>
              <a:t>Eligibility</a:t>
            </a:r>
            <a:r>
              <a:rPr lang="en-GB" sz="1400" dirty="0">
                <a:solidFill>
                  <a:srgbClr val="000000"/>
                </a:solidFill>
                <a:latin typeface="Roboto" panose="02000000000000000000"/>
                <a:ea typeface="Roboto" panose="02000000000000000000"/>
                <a:cs typeface="Roboto" panose="02000000000000000000"/>
                <a:sym typeface="Roboto" panose="02000000000000000000"/>
              </a:rPr>
              <a:t>; apply for grant/grants that you are eligible for or else you will be wasting your time</a:t>
            </a:r>
            <a:endParaRPr sz="140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317500" algn="just" rtl="0">
              <a:lnSpc>
                <a:spcPct val="150000"/>
              </a:lnSpc>
              <a:spcBef>
                <a:spcPts val="0"/>
              </a:spcBef>
              <a:spcAft>
                <a:spcPts val="0"/>
              </a:spcAft>
              <a:buClr>
                <a:srgbClr val="000000"/>
              </a:buClr>
              <a:buSzPts val="1400"/>
              <a:buFont typeface="Roboto" panose="02000000000000000000"/>
              <a:buChar char="●"/>
            </a:pPr>
            <a:r>
              <a:rPr lang="en-GB" sz="1400" b="1" dirty="0">
                <a:solidFill>
                  <a:schemeClr val="accent3"/>
                </a:solidFill>
                <a:latin typeface="Roboto" panose="02000000000000000000"/>
                <a:ea typeface="Roboto" panose="02000000000000000000"/>
                <a:cs typeface="Roboto" panose="02000000000000000000"/>
                <a:sym typeface="Roboto" panose="02000000000000000000"/>
              </a:rPr>
              <a:t>Plan your application</a:t>
            </a:r>
            <a:r>
              <a:rPr lang="en-GB" sz="1400" dirty="0">
                <a:solidFill>
                  <a:srgbClr val="000000"/>
                </a:solidFill>
                <a:latin typeface="Roboto" panose="02000000000000000000"/>
                <a:ea typeface="Roboto" panose="02000000000000000000"/>
                <a:cs typeface="Roboto" panose="02000000000000000000"/>
                <a:sym typeface="Roboto" panose="02000000000000000000"/>
              </a:rPr>
              <a:t> carefully and read the instructions. In addition, ensure you complete all the required forms and submit all the necessary documents. Funding organizations generally create (and share) their own template for grant application.</a:t>
            </a:r>
            <a:endParaRPr sz="1400" dirty="0">
              <a:solidFill>
                <a:srgbClr val="000000"/>
              </a:solidFill>
              <a:latin typeface="Roboto" panose="02000000000000000000"/>
              <a:ea typeface="Roboto" panose="02000000000000000000"/>
              <a:cs typeface="Roboto" panose="02000000000000000000"/>
              <a:sym typeface="Roboto" panose="02000000000000000000"/>
            </a:endParaRPr>
          </a:p>
          <a:p>
            <a:pPr marL="457200" lvl="0" indent="-317500" algn="just" rtl="0">
              <a:lnSpc>
                <a:spcPct val="150000"/>
              </a:lnSpc>
              <a:spcBef>
                <a:spcPts val="0"/>
              </a:spcBef>
              <a:spcAft>
                <a:spcPts val="0"/>
              </a:spcAft>
              <a:buClr>
                <a:srgbClr val="000000"/>
              </a:buClr>
              <a:buSzPts val="1400"/>
              <a:buFont typeface="Roboto" panose="02000000000000000000"/>
              <a:buChar char="●"/>
            </a:pPr>
            <a:r>
              <a:rPr lang="en-GB" sz="1400" b="1" dirty="0">
                <a:solidFill>
                  <a:schemeClr val="accent3"/>
                </a:solidFill>
                <a:latin typeface="Roboto" panose="02000000000000000000"/>
                <a:ea typeface="Roboto" panose="02000000000000000000"/>
                <a:cs typeface="Roboto" panose="02000000000000000000"/>
                <a:sym typeface="Roboto" panose="02000000000000000000"/>
              </a:rPr>
              <a:t>Aim your grant proposal at a target audience</a:t>
            </a:r>
            <a:r>
              <a:rPr lang="en-GB" sz="1400" b="1" dirty="0">
                <a:solidFill>
                  <a:srgbClr val="000000"/>
                </a:solidFill>
                <a:latin typeface="Roboto" panose="02000000000000000000"/>
                <a:ea typeface="Roboto" panose="02000000000000000000"/>
                <a:cs typeface="Roboto" panose="02000000000000000000"/>
                <a:sym typeface="Roboto" panose="02000000000000000000"/>
              </a:rPr>
              <a:t>.</a:t>
            </a:r>
            <a:r>
              <a:rPr lang="en-GB" sz="1400" dirty="0">
                <a:solidFill>
                  <a:srgbClr val="000000"/>
                </a:solidFill>
                <a:latin typeface="Roboto" panose="02000000000000000000"/>
                <a:ea typeface="Roboto" panose="02000000000000000000"/>
                <a:cs typeface="Roboto" panose="02000000000000000000"/>
                <a:sym typeface="Roboto" panose="02000000000000000000"/>
              </a:rPr>
              <a:t> Make it easy to understand at first glance.</a:t>
            </a:r>
            <a:endParaRPr sz="1400" dirty="0">
              <a:solidFill>
                <a:srgbClr val="000000"/>
              </a:solidFill>
              <a:latin typeface="Roboto" panose="02000000000000000000"/>
              <a:ea typeface="Roboto" panose="02000000000000000000"/>
              <a:cs typeface="Roboto" panose="02000000000000000000"/>
              <a:sym typeface="Roboto" panose="02000000000000000000"/>
            </a:endParaRPr>
          </a:p>
          <a:p>
            <a:pPr marL="0" lvl="0" indent="0" algn="just" rtl="0">
              <a:lnSpc>
                <a:spcPct val="150000"/>
              </a:lnSpc>
              <a:spcBef>
                <a:spcPts val="0"/>
              </a:spcBef>
              <a:spcAft>
                <a:spcPts val="1200"/>
              </a:spcAft>
              <a:buNone/>
            </a:pPr>
            <a:endParaRPr sz="1400" dirty="0">
              <a:solidFill>
                <a:srgbClr val="000000"/>
              </a:solidFill>
              <a:latin typeface="Roboto" panose="02000000000000000000"/>
              <a:ea typeface="Roboto" panose="02000000000000000000"/>
              <a:cs typeface="Roboto" panose="02000000000000000000"/>
              <a:sym typeface="Roboto" panose="02000000000000000000"/>
            </a:endParaRPr>
          </a:p>
        </p:txBody>
      </p:sp>
      <p:sp>
        <p:nvSpPr>
          <p:cNvPr id="207" name="Google Shape;207;p28"/>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End of Session One</a:t>
            </a:r>
          </a:p>
        </p:txBody>
      </p:sp>
      <p:sp>
        <p:nvSpPr>
          <p:cNvPr id="3" name="Text Placeholder 2"/>
          <p:cNvSpPr>
            <a:spLocks noGrp="1"/>
          </p:cNvSpPr>
          <p:nvPr>
            <p:ph type="body" idx="1"/>
          </p:nvPr>
        </p:nvSpPr>
        <p:spPr/>
        <p:txBody>
          <a:bodyPr/>
          <a:lstStyle/>
          <a:p>
            <a:r>
              <a:rPr lang="en-US" sz="2000">
                <a:solidFill>
                  <a:schemeClr val="bg2"/>
                </a:solidFill>
                <a:latin typeface="Palatino Linotype" panose="02040502050505030304" charset="0"/>
                <a:cs typeface="Palatino Linotype" panose="02040502050505030304" charset="0"/>
                <a:sym typeface="+mn-ea"/>
              </a:rPr>
              <a:t>Questions and Answers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6799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Section 2</a:t>
            </a:r>
            <a:endParaRPr>
              <a:solidFill>
                <a:schemeClr val="lt1"/>
              </a:solidFill>
            </a:endParaRPr>
          </a:p>
        </p:txBody>
      </p:sp>
      <p:sp>
        <p:nvSpPr>
          <p:cNvPr id="213" name="Google Shape;213;p29"/>
          <p:cNvSpPr txBox="1">
            <a:spLocks noGrp="1"/>
          </p:cNvSpPr>
          <p:nvPr>
            <p:ph type="body" idx="1"/>
          </p:nvPr>
        </p:nvSpPr>
        <p:spPr>
          <a:xfrm>
            <a:off x="679900" y="1904625"/>
            <a:ext cx="295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600">
                <a:solidFill>
                  <a:schemeClr val="lt1"/>
                </a:solidFill>
                <a:latin typeface="Raleway"/>
                <a:ea typeface="Raleway"/>
                <a:cs typeface="Raleway"/>
                <a:sym typeface="Raleway"/>
              </a:rPr>
              <a:t>Fundamentals of Grant Application</a:t>
            </a:r>
            <a:endParaRPr>
              <a:solidFill>
                <a:schemeClr val="lt1"/>
              </a:solidFill>
            </a:endParaRPr>
          </a:p>
        </p:txBody>
      </p:sp>
      <p:sp>
        <p:nvSpPr>
          <p:cNvPr id="214" name="Google Shape;214;p29"/>
          <p:cNvSpPr/>
          <p:nvPr/>
        </p:nvSpPr>
        <p:spPr>
          <a:xfrm>
            <a:off x="13550" y="2700"/>
            <a:ext cx="9144000" cy="4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txBox="1"/>
          <p:nvPr/>
        </p:nvSpPr>
        <p:spPr>
          <a:xfrm>
            <a:off x="4082500" y="1904625"/>
            <a:ext cx="4286100" cy="24879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FFFFFF"/>
              </a:buClr>
              <a:buSzPts val="1900"/>
              <a:buFont typeface="Raleway"/>
              <a:buChar char="●"/>
            </a:pPr>
            <a:r>
              <a:rPr lang="en-GB" sz="1900">
                <a:solidFill>
                  <a:srgbClr val="FFFFFF"/>
                </a:solidFill>
                <a:latin typeface="Raleway"/>
                <a:ea typeface="Raleway"/>
                <a:cs typeface="Raleway"/>
                <a:sym typeface="Raleway"/>
              </a:rPr>
              <a:t>How to search for grants</a:t>
            </a:r>
            <a:endParaRPr sz="1900">
              <a:solidFill>
                <a:srgbClr val="FFFFFF"/>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a:solidFill>
                  <a:srgbClr val="999999"/>
                </a:solidFill>
                <a:latin typeface="Raleway"/>
                <a:ea typeface="Raleway"/>
                <a:cs typeface="Raleway"/>
                <a:sym typeface="Raleway"/>
              </a:rPr>
              <a:t>What donors look out for in grants applications</a:t>
            </a:r>
            <a:endParaRPr sz="190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a:solidFill>
                  <a:srgbClr val="999999"/>
                </a:solidFill>
                <a:latin typeface="Raleway"/>
                <a:ea typeface="Raleway"/>
                <a:cs typeface="Raleway"/>
                <a:sym typeface="Raleway"/>
              </a:rPr>
              <a:t>Why grant applications fail to get funded</a:t>
            </a:r>
            <a:endParaRPr sz="1900">
              <a:solidFill>
                <a:srgbClr val="999999"/>
              </a:solidFill>
              <a:latin typeface="Raleway"/>
              <a:ea typeface="Raleway"/>
              <a:cs typeface="Raleway"/>
              <a:sym typeface="Raleway"/>
            </a:endParaRPr>
          </a:p>
          <a:p>
            <a:pPr marL="457200" lvl="0" indent="0" algn="l" rtl="0">
              <a:lnSpc>
                <a:spcPct val="115000"/>
              </a:lnSpc>
              <a:spcBef>
                <a:spcPts val="0"/>
              </a:spcBef>
              <a:spcAft>
                <a:spcPts val="0"/>
              </a:spcAft>
              <a:buNone/>
            </a:pPr>
            <a:endParaRPr sz="1900">
              <a:solidFill>
                <a:srgbClr val="FFFFFF"/>
              </a:solidFill>
              <a:latin typeface="Raleway"/>
              <a:ea typeface="Raleway"/>
              <a:cs typeface="Raleway"/>
              <a:sym typeface="Raleway"/>
            </a:endParaRPr>
          </a:p>
        </p:txBody>
      </p:sp>
      <p:cxnSp>
        <p:nvCxnSpPr>
          <p:cNvPr id="216" name="Google Shape;216;p29"/>
          <p:cNvCxnSpPr/>
          <p:nvPr/>
        </p:nvCxnSpPr>
        <p:spPr>
          <a:xfrm>
            <a:off x="3966325" y="795125"/>
            <a:ext cx="0" cy="3978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search for grants</a:t>
            </a:r>
          </a:p>
        </p:txBody>
      </p:sp>
      <p:sp>
        <p:nvSpPr>
          <p:cNvPr id="222" name="Google Shape;222;p30"/>
          <p:cNvSpPr txBox="1">
            <a:spLocks noGrp="1"/>
          </p:cNvSpPr>
          <p:nvPr>
            <p:ph type="body" idx="1"/>
          </p:nvPr>
        </p:nvSpPr>
        <p:spPr>
          <a:xfrm>
            <a:off x="777350" y="2038250"/>
            <a:ext cx="4185900" cy="2586600"/>
          </a:xfrm>
          <a:prstGeom prst="rect">
            <a:avLst/>
          </a:prstGeom>
        </p:spPr>
        <p:txBody>
          <a:bodyPr spcFirstLastPara="1" wrap="square" lIns="91425" tIns="91425" rIns="91425" bIns="91425" anchor="t" anchorCtr="0">
            <a:noAutofit/>
          </a:bodyPr>
          <a:lstStyle/>
          <a:p>
            <a:pPr marL="457200" lvl="0" indent="-311150" algn="just" rtl="0">
              <a:lnSpc>
                <a:spcPct val="150000"/>
              </a:lnSpc>
              <a:spcBef>
                <a:spcPts val="0"/>
              </a:spcBef>
              <a:spcAft>
                <a:spcPts val="0"/>
              </a:spcAft>
              <a:buSzPts val="1300"/>
              <a:buChar char="●"/>
            </a:pPr>
            <a:r>
              <a:rPr lang="en-GB" b="1">
                <a:solidFill>
                  <a:schemeClr val="accent3"/>
                </a:solidFill>
              </a:rPr>
              <a:t>Identify your search criteria</a:t>
            </a:r>
            <a:endParaRPr b="1">
              <a:solidFill>
                <a:schemeClr val="accent3"/>
              </a:solidFill>
            </a:endParaRPr>
          </a:p>
          <a:p>
            <a:pPr marL="457200" lvl="0" indent="0" algn="just" rtl="0">
              <a:lnSpc>
                <a:spcPct val="150000"/>
              </a:lnSpc>
              <a:spcBef>
                <a:spcPts val="0"/>
              </a:spcBef>
              <a:spcAft>
                <a:spcPts val="0"/>
              </a:spcAft>
              <a:buNone/>
            </a:pPr>
            <a:r>
              <a:rPr lang="en-GB">
                <a:solidFill>
                  <a:schemeClr val="bg2"/>
                </a:solidFill>
              </a:rPr>
              <a:t>Your criteria can include keywords, subject matter, geographic area, target audience, gender, race, ethnicity, and any other parameters that fit your interests.</a:t>
            </a:r>
          </a:p>
          <a:p>
            <a:pPr marL="457200" lvl="0" indent="-311150" algn="just" rtl="0">
              <a:lnSpc>
                <a:spcPct val="150000"/>
              </a:lnSpc>
              <a:spcBef>
                <a:spcPts val="0"/>
              </a:spcBef>
              <a:spcAft>
                <a:spcPts val="0"/>
              </a:spcAft>
              <a:buSzPts val="1300"/>
              <a:buChar char="●"/>
            </a:pPr>
            <a:r>
              <a:rPr lang="en-GB" b="1">
                <a:solidFill>
                  <a:schemeClr val="accent3"/>
                </a:solidFill>
              </a:rPr>
              <a:t>Develop a comprehensive list </a:t>
            </a:r>
            <a:r>
              <a:rPr lang="en-GB">
                <a:solidFill>
                  <a:schemeClr val="bg2"/>
                </a:solidFill>
              </a:rPr>
              <a:t>in advance so you can refine and focus your search quickly.</a:t>
            </a:r>
          </a:p>
          <a:p>
            <a:pPr marL="0" lvl="0" indent="0" algn="just" rtl="0">
              <a:lnSpc>
                <a:spcPct val="150000"/>
              </a:lnSpc>
              <a:spcBef>
                <a:spcPts val="0"/>
              </a:spcBef>
              <a:spcAft>
                <a:spcPts val="0"/>
              </a:spcAft>
              <a:buNone/>
            </a:pPr>
            <a:endParaRPr lang="en-GB">
              <a:solidFill>
                <a:schemeClr val="bg2"/>
              </a:solidFill>
            </a:endParaRPr>
          </a:p>
          <a:p>
            <a:pPr marL="0" lvl="0" indent="0" algn="just" rtl="0">
              <a:lnSpc>
                <a:spcPct val="150000"/>
              </a:lnSpc>
              <a:spcBef>
                <a:spcPts val="0"/>
              </a:spcBef>
              <a:spcAft>
                <a:spcPts val="1200"/>
              </a:spcAft>
              <a:buNone/>
            </a:pPr>
            <a:endParaRPr lang="en-GB">
              <a:solidFill>
                <a:schemeClr val="bg2"/>
              </a:solidFill>
            </a:endParaRPr>
          </a:p>
        </p:txBody>
      </p:sp>
      <p:sp>
        <p:nvSpPr>
          <p:cNvPr id="223" name="Google Shape;223;p30"/>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4" name="Google Shape;224;p30"/>
          <p:cNvPicPr preferRelativeResize="0"/>
          <p:nvPr/>
        </p:nvPicPr>
        <p:blipFill>
          <a:blip r:embed="rId3"/>
          <a:stretch>
            <a:fillRect/>
          </a:stretch>
        </p:blipFill>
        <p:spPr>
          <a:xfrm>
            <a:off x="6224500" y="1318650"/>
            <a:ext cx="1745350" cy="1745350"/>
          </a:xfrm>
          <a:prstGeom prst="rect">
            <a:avLst/>
          </a:prstGeom>
          <a:noFill/>
          <a:ln>
            <a:noFill/>
          </a:ln>
        </p:spPr>
      </p:pic>
      <p:pic>
        <p:nvPicPr>
          <p:cNvPr id="225" name="Google Shape;225;p30"/>
          <p:cNvPicPr preferRelativeResize="0"/>
          <p:nvPr/>
        </p:nvPicPr>
        <p:blipFill>
          <a:blip r:embed="rId4"/>
          <a:stretch>
            <a:fillRect/>
          </a:stretch>
        </p:blipFill>
        <p:spPr>
          <a:xfrm>
            <a:off x="5581552" y="3199150"/>
            <a:ext cx="2729100" cy="1851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search for grants cont.</a:t>
            </a:r>
          </a:p>
        </p:txBody>
      </p:sp>
      <p:sp>
        <p:nvSpPr>
          <p:cNvPr id="231" name="Google Shape;231;p31"/>
          <p:cNvSpPr txBox="1">
            <a:spLocks noGrp="1"/>
          </p:cNvSpPr>
          <p:nvPr>
            <p:ph type="body" idx="1"/>
          </p:nvPr>
        </p:nvSpPr>
        <p:spPr>
          <a:xfrm>
            <a:off x="777350" y="1885850"/>
            <a:ext cx="4707900" cy="3220200"/>
          </a:xfrm>
          <a:prstGeom prst="rect">
            <a:avLst/>
          </a:prstGeom>
        </p:spPr>
        <p:txBody>
          <a:bodyPr spcFirstLastPara="1" wrap="square" lIns="91425" tIns="91425" rIns="91425" bIns="91425" anchor="t" anchorCtr="0">
            <a:noAutofit/>
          </a:bodyPr>
          <a:lstStyle/>
          <a:p>
            <a:pPr marL="179705" lvl="0" indent="0" algn="just" rtl="0">
              <a:lnSpc>
                <a:spcPct val="150000"/>
              </a:lnSpc>
              <a:spcBef>
                <a:spcPts val="0"/>
              </a:spcBef>
              <a:spcAft>
                <a:spcPts val="0"/>
              </a:spcAft>
              <a:buNone/>
            </a:pPr>
            <a:r>
              <a:rPr lang="en-GB" sz="1400" b="1" dirty="0">
                <a:solidFill>
                  <a:schemeClr val="bg2"/>
                </a:solidFill>
              </a:rPr>
              <a:t>2.</a:t>
            </a:r>
            <a:r>
              <a:rPr lang="en-GB" sz="1400" b="1" dirty="0">
                <a:solidFill>
                  <a:schemeClr val="accent3"/>
                </a:solidFill>
              </a:rPr>
              <a:t>Use the subject area to find the best funding possibilities</a:t>
            </a:r>
            <a:endParaRPr sz="1400" b="1" dirty="0">
              <a:solidFill>
                <a:schemeClr val="bg2"/>
              </a:solidFill>
            </a:endParaRPr>
          </a:p>
          <a:p>
            <a:pPr marL="457200" lvl="0" indent="-311150" algn="just" rtl="0">
              <a:lnSpc>
                <a:spcPct val="150000"/>
              </a:lnSpc>
              <a:spcBef>
                <a:spcPts val="0"/>
              </a:spcBef>
              <a:spcAft>
                <a:spcPts val="0"/>
              </a:spcAft>
              <a:buSzPts val="1300"/>
              <a:buChar char="●"/>
            </a:pPr>
            <a:r>
              <a:rPr lang="en-GB" dirty="0">
                <a:solidFill>
                  <a:schemeClr val="bg2"/>
                </a:solidFill>
              </a:rPr>
              <a:t>Choose your subject area(s) and the type of support you need. </a:t>
            </a:r>
          </a:p>
          <a:p>
            <a:pPr marL="457200" lvl="0" indent="-311150" algn="just" rtl="0">
              <a:lnSpc>
                <a:spcPct val="150000"/>
              </a:lnSpc>
              <a:spcBef>
                <a:spcPts val="0"/>
              </a:spcBef>
              <a:spcAft>
                <a:spcPts val="0"/>
              </a:spcAft>
              <a:buSzPts val="1300"/>
              <a:buChar char="●"/>
            </a:pPr>
            <a:r>
              <a:rPr lang="en-GB" dirty="0">
                <a:solidFill>
                  <a:schemeClr val="bg2"/>
                </a:solidFill>
              </a:rPr>
              <a:t>Your strongest prospects will be foundations and corporations that have an interest in one of your subject areas and that fund the kind of help you are seeking.</a:t>
            </a:r>
          </a:p>
          <a:p>
            <a:pPr marL="457200" lvl="0" indent="-311150" algn="just" rtl="0">
              <a:lnSpc>
                <a:spcPct val="150000"/>
              </a:lnSpc>
              <a:spcBef>
                <a:spcPts val="0"/>
              </a:spcBef>
              <a:spcAft>
                <a:spcPts val="0"/>
              </a:spcAft>
              <a:buSzPts val="1300"/>
              <a:buChar char="●"/>
            </a:pPr>
            <a:r>
              <a:rPr lang="en-GB" dirty="0">
                <a:solidFill>
                  <a:schemeClr val="bg2"/>
                </a:solidFill>
              </a:rPr>
              <a:t>Look for funders located in your geographic area, amenable to funding local causes than are large, national foundations.</a:t>
            </a:r>
          </a:p>
          <a:p>
            <a:pPr marL="457200" lvl="0" indent="0" algn="just" rtl="0">
              <a:lnSpc>
                <a:spcPct val="150000"/>
              </a:lnSpc>
              <a:spcBef>
                <a:spcPts val="0"/>
              </a:spcBef>
              <a:spcAft>
                <a:spcPts val="0"/>
              </a:spcAft>
              <a:buNone/>
            </a:pPr>
            <a:endParaRPr lang="en-GB" dirty="0">
              <a:solidFill>
                <a:schemeClr val="bg2"/>
              </a:solidFill>
            </a:endParaRPr>
          </a:p>
          <a:p>
            <a:pPr marL="0" lvl="0" indent="0" algn="just" rtl="0">
              <a:lnSpc>
                <a:spcPct val="150000"/>
              </a:lnSpc>
              <a:spcBef>
                <a:spcPts val="0"/>
              </a:spcBef>
              <a:spcAft>
                <a:spcPts val="0"/>
              </a:spcAft>
              <a:buNone/>
            </a:pPr>
            <a:endParaRPr lang="en-GB" dirty="0">
              <a:solidFill>
                <a:schemeClr val="bg2"/>
              </a:solidFill>
            </a:endParaRPr>
          </a:p>
          <a:p>
            <a:pPr marL="0" lvl="0" indent="0" algn="just" rtl="0">
              <a:lnSpc>
                <a:spcPct val="150000"/>
              </a:lnSpc>
              <a:spcBef>
                <a:spcPts val="0"/>
              </a:spcBef>
              <a:spcAft>
                <a:spcPts val="1200"/>
              </a:spcAft>
              <a:buNone/>
            </a:pPr>
            <a:endParaRPr lang="en-GB" dirty="0">
              <a:solidFill>
                <a:schemeClr val="bg2"/>
              </a:solidFill>
            </a:endParaRPr>
          </a:p>
        </p:txBody>
      </p:sp>
      <p:sp>
        <p:nvSpPr>
          <p:cNvPr id="232" name="Google Shape;232;p31"/>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31"/>
          <p:cNvPicPr preferRelativeResize="0"/>
          <p:nvPr/>
        </p:nvPicPr>
        <p:blipFill>
          <a:blip r:embed="rId3"/>
          <a:stretch>
            <a:fillRect/>
          </a:stretch>
        </p:blipFill>
        <p:spPr>
          <a:xfrm>
            <a:off x="5697225" y="1718300"/>
            <a:ext cx="2984852" cy="298485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search for grants cont.</a:t>
            </a:r>
          </a:p>
        </p:txBody>
      </p:sp>
      <p:sp>
        <p:nvSpPr>
          <p:cNvPr id="239" name="Google Shape;239;p32"/>
          <p:cNvSpPr txBox="1">
            <a:spLocks noGrp="1"/>
          </p:cNvSpPr>
          <p:nvPr>
            <p:ph type="body" idx="1"/>
          </p:nvPr>
        </p:nvSpPr>
        <p:spPr>
          <a:xfrm>
            <a:off x="777350" y="1885850"/>
            <a:ext cx="4707900" cy="3220200"/>
          </a:xfrm>
          <a:prstGeom prst="rect">
            <a:avLst/>
          </a:prstGeom>
        </p:spPr>
        <p:txBody>
          <a:bodyPr spcFirstLastPara="1" wrap="square" lIns="91425" tIns="91425" rIns="91425" bIns="91425" anchor="t" anchorCtr="0">
            <a:noAutofit/>
          </a:bodyPr>
          <a:lstStyle/>
          <a:p>
            <a:pPr marL="90170" lvl="0" indent="0" algn="just" rtl="0">
              <a:lnSpc>
                <a:spcPct val="150000"/>
              </a:lnSpc>
              <a:spcBef>
                <a:spcPts val="0"/>
              </a:spcBef>
              <a:spcAft>
                <a:spcPts val="0"/>
              </a:spcAft>
              <a:buNone/>
            </a:pPr>
            <a:r>
              <a:rPr lang="en-GB" sz="1400" b="1"/>
              <a:t>3</a:t>
            </a:r>
            <a:r>
              <a:rPr lang="en-GB" sz="1400" b="1">
                <a:solidFill>
                  <a:schemeClr val="accent3"/>
                </a:solidFill>
              </a:rPr>
              <a:t>. Learn all you can about your prospective grantor</a:t>
            </a:r>
            <a:endParaRPr sz="1400" b="1"/>
          </a:p>
          <a:p>
            <a:pPr marL="457200" lvl="0" indent="-311150" algn="just" rtl="0">
              <a:lnSpc>
                <a:spcPct val="150000"/>
              </a:lnSpc>
              <a:spcBef>
                <a:spcPts val="0"/>
              </a:spcBef>
              <a:spcAft>
                <a:spcPts val="0"/>
              </a:spcAft>
              <a:buSzPts val="1300"/>
              <a:buChar char="●"/>
            </a:pPr>
            <a:r>
              <a:rPr lang="en-GB">
                <a:solidFill>
                  <a:schemeClr val="bg2"/>
                </a:solidFill>
              </a:rPr>
              <a:t>Study all the information on each prospective you identify so you can determine just how good a match your organization and the grantor will be.</a:t>
            </a:r>
          </a:p>
          <a:p>
            <a:pPr marL="457200" lvl="0" indent="-311150" algn="just" rtl="0">
              <a:lnSpc>
                <a:spcPct val="150000"/>
              </a:lnSpc>
              <a:spcBef>
                <a:spcPts val="0"/>
              </a:spcBef>
              <a:spcAft>
                <a:spcPts val="0"/>
              </a:spcAft>
              <a:buSzPts val="1300"/>
              <a:buChar char="●"/>
            </a:pPr>
            <a:r>
              <a:rPr lang="en-GB">
                <a:solidFill>
                  <a:schemeClr val="bg2"/>
                </a:solidFill>
              </a:rPr>
              <a:t>FInd out if the prospective grantor’s field of interest align with yours.</a:t>
            </a:r>
          </a:p>
          <a:p>
            <a:pPr marL="457200" lvl="0" indent="-311150" algn="just" rtl="0">
              <a:lnSpc>
                <a:spcPct val="150000"/>
              </a:lnSpc>
              <a:spcBef>
                <a:spcPts val="0"/>
              </a:spcBef>
              <a:spcAft>
                <a:spcPts val="0"/>
              </a:spcAft>
              <a:buSzPts val="1300"/>
              <a:buChar char="●"/>
            </a:pPr>
            <a:r>
              <a:rPr lang="en-GB">
                <a:solidFill>
                  <a:schemeClr val="bg2"/>
                </a:solidFill>
              </a:rPr>
              <a:t>Check or visit prospective grantors websites to learn more about them.</a:t>
            </a:r>
          </a:p>
          <a:p>
            <a:pPr marL="457200" lvl="0" indent="0" algn="just" rtl="0">
              <a:lnSpc>
                <a:spcPct val="150000"/>
              </a:lnSpc>
              <a:spcBef>
                <a:spcPts val="0"/>
              </a:spcBef>
              <a:spcAft>
                <a:spcPts val="0"/>
              </a:spcAft>
              <a:buNone/>
            </a:pPr>
            <a:endParaRPr lang="en-GB"/>
          </a:p>
          <a:p>
            <a:pPr marL="457200" lvl="0" indent="0" algn="just" rtl="0">
              <a:lnSpc>
                <a:spcPct val="150000"/>
              </a:lnSpc>
              <a:spcBef>
                <a:spcPts val="0"/>
              </a:spcBef>
              <a:spcAft>
                <a:spcPts val="0"/>
              </a:spcAft>
              <a:buNone/>
            </a:pPr>
            <a:endParaRPr lang="en-GB"/>
          </a:p>
          <a:p>
            <a:pPr marL="0" lvl="0" indent="0" algn="just" rtl="0">
              <a:lnSpc>
                <a:spcPct val="150000"/>
              </a:lnSpc>
              <a:spcBef>
                <a:spcPts val="0"/>
              </a:spcBef>
              <a:spcAft>
                <a:spcPts val="0"/>
              </a:spcAft>
              <a:buNone/>
            </a:pPr>
            <a:endParaRPr lang="en-GB"/>
          </a:p>
          <a:p>
            <a:pPr marL="0" lvl="0" indent="0" algn="just" rtl="0">
              <a:lnSpc>
                <a:spcPct val="150000"/>
              </a:lnSpc>
              <a:spcBef>
                <a:spcPts val="0"/>
              </a:spcBef>
              <a:spcAft>
                <a:spcPts val="1200"/>
              </a:spcAft>
              <a:buNone/>
            </a:pPr>
            <a:endParaRPr lang="en-GB"/>
          </a:p>
        </p:txBody>
      </p:sp>
      <p:sp>
        <p:nvSpPr>
          <p:cNvPr id="240" name="Google Shape;240;p32"/>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32"/>
          <p:cNvPicPr preferRelativeResize="0"/>
          <p:nvPr/>
        </p:nvPicPr>
        <p:blipFill>
          <a:blip r:embed="rId3"/>
          <a:stretch>
            <a:fillRect/>
          </a:stretch>
        </p:blipFill>
        <p:spPr>
          <a:xfrm>
            <a:off x="6386188" y="2774688"/>
            <a:ext cx="2143125" cy="2143125"/>
          </a:xfrm>
          <a:prstGeom prst="rect">
            <a:avLst/>
          </a:prstGeom>
          <a:noFill/>
          <a:ln>
            <a:noFill/>
          </a:ln>
        </p:spPr>
      </p:pic>
      <p:pic>
        <p:nvPicPr>
          <p:cNvPr id="242" name="Google Shape;242;p32"/>
          <p:cNvPicPr preferRelativeResize="0"/>
          <p:nvPr/>
        </p:nvPicPr>
        <p:blipFill>
          <a:blip r:embed="rId4"/>
          <a:stretch>
            <a:fillRect/>
          </a:stretch>
        </p:blipFill>
        <p:spPr>
          <a:xfrm>
            <a:off x="6157600" y="1487575"/>
            <a:ext cx="2349338" cy="1322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search for grants cont.</a:t>
            </a:r>
          </a:p>
        </p:txBody>
      </p:sp>
      <p:sp>
        <p:nvSpPr>
          <p:cNvPr id="248" name="Google Shape;248;p33"/>
          <p:cNvSpPr txBox="1">
            <a:spLocks noGrp="1"/>
          </p:cNvSpPr>
          <p:nvPr>
            <p:ph type="body" idx="1"/>
          </p:nvPr>
        </p:nvSpPr>
        <p:spPr>
          <a:xfrm>
            <a:off x="701150" y="1885850"/>
            <a:ext cx="4707900" cy="3220200"/>
          </a:xfrm>
          <a:prstGeom prst="rect">
            <a:avLst/>
          </a:prstGeom>
        </p:spPr>
        <p:txBody>
          <a:bodyPr spcFirstLastPara="1" wrap="square" lIns="91425" tIns="91425" rIns="91425" bIns="91425" anchor="t" anchorCtr="0">
            <a:noAutofit/>
          </a:bodyPr>
          <a:lstStyle/>
          <a:p>
            <a:pPr marL="90170" lvl="0" indent="0" algn="just" rtl="0">
              <a:lnSpc>
                <a:spcPct val="150000"/>
              </a:lnSpc>
              <a:spcBef>
                <a:spcPts val="0"/>
              </a:spcBef>
              <a:spcAft>
                <a:spcPts val="0"/>
              </a:spcAft>
              <a:buNone/>
            </a:pPr>
            <a:r>
              <a:rPr lang="en-GB" sz="1400" b="1" dirty="0"/>
              <a:t>4. </a:t>
            </a:r>
            <a:r>
              <a:rPr lang="en-GB" sz="1400" b="1" dirty="0">
                <a:solidFill>
                  <a:schemeClr val="accent3"/>
                </a:solidFill>
              </a:rPr>
              <a:t>Use the information to craft a proposal that “speaks” to funders specifically</a:t>
            </a:r>
            <a:endParaRPr sz="1400" b="1" dirty="0"/>
          </a:p>
          <a:p>
            <a:pPr marL="457200" lvl="0" indent="-311150" algn="just" rtl="0">
              <a:lnSpc>
                <a:spcPct val="150000"/>
              </a:lnSpc>
              <a:spcBef>
                <a:spcPts val="0"/>
              </a:spcBef>
              <a:spcAft>
                <a:spcPts val="0"/>
              </a:spcAft>
              <a:buSzPts val="1300"/>
              <a:buChar char="●"/>
            </a:pPr>
            <a:r>
              <a:rPr lang="en-GB" dirty="0">
                <a:solidFill>
                  <a:schemeClr val="bg2"/>
                </a:solidFill>
              </a:rPr>
              <a:t>Determine the preferences of your target funders.</a:t>
            </a:r>
          </a:p>
          <a:p>
            <a:pPr marL="457200" lvl="0" indent="-311150" algn="just" rtl="0">
              <a:lnSpc>
                <a:spcPct val="150000"/>
              </a:lnSpc>
              <a:spcBef>
                <a:spcPts val="0"/>
              </a:spcBef>
              <a:spcAft>
                <a:spcPts val="0"/>
              </a:spcAft>
              <a:buSzPts val="1300"/>
              <a:buChar char="●"/>
            </a:pPr>
            <a:r>
              <a:rPr lang="en-GB" dirty="0">
                <a:solidFill>
                  <a:schemeClr val="bg2"/>
                </a:solidFill>
              </a:rPr>
              <a:t>Make each grant proposal unique. </a:t>
            </a:r>
          </a:p>
          <a:p>
            <a:pPr marL="457200" lvl="0" indent="-311150" algn="just" rtl="0">
              <a:lnSpc>
                <a:spcPct val="150000"/>
              </a:lnSpc>
              <a:spcBef>
                <a:spcPts val="0"/>
              </a:spcBef>
              <a:spcAft>
                <a:spcPts val="0"/>
              </a:spcAft>
              <a:buSzPts val="1300"/>
              <a:buChar char="●"/>
            </a:pPr>
            <a:r>
              <a:rPr lang="en-GB" dirty="0">
                <a:solidFill>
                  <a:schemeClr val="bg2"/>
                </a:solidFill>
              </a:rPr>
              <a:t>Avoid transferring sections of an old proposal into a new one. It’s best to start anew every time so a particular proposal will be original and fresh.</a:t>
            </a:r>
          </a:p>
          <a:p>
            <a:pPr marL="0" lvl="0" indent="0" algn="just" rtl="0">
              <a:lnSpc>
                <a:spcPct val="150000"/>
              </a:lnSpc>
              <a:spcBef>
                <a:spcPts val="0"/>
              </a:spcBef>
              <a:spcAft>
                <a:spcPts val="0"/>
              </a:spcAft>
              <a:buNone/>
            </a:pPr>
            <a:endParaRPr lang="en-GB" dirty="0"/>
          </a:p>
          <a:p>
            <a:pPr marL="457200" lvl="0" indent="0" algn="just" rtl="0">
              <a:lnSpc>
                <a:spcPct val="150000"/>
              </a:lnSpc>
              <a:spcBef>
                <a:spcPts val="0"/>
              </a:spcBef>
              <a:spcAft>
                <a:spcPts val="0"/>
              </a:spcAft>
              <a:buNone/>
            </a:pPr>
            <a:endParaRPr lang="en-GB" dirty="0"/>
          </a:p>
          <a:p>
            <a:pPr marL="457200" lvl="0" indent="0" algn="just" rtl="0">
              <a:lnSpc>
                <a:spcPct val="150000"/>
              </a:lnSpc>
              <a:spcBef>
                <a:spcPts val="0"/>
              </a:spcBef>
              <a:spcAft>
                <a:spcPts val="0"/>
              </a:spcAft>
              <a:buNone/>
            </a:pPr>
            <a:endParaRPr lang="en-GB" dirty="0"/>
          </a:p>
          <a:p>
            <a:pPr marL="0" lvl="0" indent="0" algn="just" rtl="0">
              <a:lnSpc>
                <a:spcPct val="150000"/>
              </a:lnSpc>
              <a:spcBef>
                <a:spcPts val="0"/>
              </a:spcBef>
              <a:spcAft>
                <a:spcPts val="0"/>
              </a:spcAft>
              <a:buNone/>
            </a:pPr>
            <a:endParaRPr lang="en-GB" dirty="0"/>
          </a:p>
          <a:p>
            <a:pPr marL="0" lvl="0" indent="0" algn="just" rtl="0">
              <a:lnSpc>
                <a:spcPct val="150000"/>
              </a:lnSpc>
              <a:spcBef>
                <a:spcPts val="0"/>
              </a:spcBef>
              <a:spcAft>
                <a:spcPts val="1200"/>
              </a:spcAft>
              <a:buNone/>
            </a:pPr>
            <a:endParaRPr lang="en-GB" dirty="0"/>
          </a:p>
        </p:txBody>
      </p:sp>
      <p:sp>
        <p:nvSpPr>
          <p:cNvPr id="249" name="Google Shape;249;p33"/>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33"/>
          <p:cNvPicPr preferRelativeResize="0"/>
          <p:nvPr/>
        </p:nvPicPr>
        <p:blipFill>
          <a:blip r:embed="rId3"/>
          <a:stretch>
            <a:fillRect/>
          </a:stretch>
        </p:blipFill>
        <p:spPr>
          <a:xfrm>
            <a:off x="6185100" y="2571750"/>
            <a:ext cx="2442075" cy="2442075"/>
          </a:xfrm>
          <a:prstGeom prst="rect">
            <a:avLst/>
          </a:prstGeom>
          <a:noFill/>
          <a:ln>
            <a:noFill/>
          </a:ln>
        </p:spPr>
      </p:pic>
      <p:pic>
        <p:nvPicPr>
          <p:cNvPr id="251" name="Google Shape;251;p33"/>
          <p:cNvPicPr preferRelativeResize="0"/>
          <p:nvPr/>
        </p:nvPicPr>
        <p:blipFill>
          <a:blip r:embed="rId4"/>
          <a:stretch>
            <a:fillRect/>
          </a:stretch>
        </p:blipFill>
        <p:spPr>
          <a:xfrm>
            <a:off x="6536677" y="617123"/>
            <a:ext cx="2442075" cy="2442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search for grants cont.</a:t>
            </a:r>
          </a:p>
        </p:txBody>
      </p:sp>
      <p:sp>
        <p:nvSpPr>
          <p:cNvPr id="257" name="Google Shape;257;p34"/>
          <p:cNvSpPr txBox="1">
            <a:spLocks noGrp="1"/>
          </p:cNvSpPr>
          <p:nvPr>
            <p:ph type="body" idx="1"/>
          </p:nvPr>
        </p:nvSpPr>
        <p:spPr>
          <a:xfrm>
            <a:off x="701150" y="1885850"/>
            <a:ext cx="4707900" cy="3220200"/>
          </a:xfrm>
          <a:prstGeom prst="rect">
            <a:avLst/>
          </a:prstGeom>
        </p:spPr>
        <p:txBody>
          <a:bodyPr spcFirstLastPara="1" wrap="square" lIns="91425" tIns="91425" rIns="91425" bIns="91425" anchor="t" anchorCtr="0">
            <a:noAutofit/>
          </a:bodyPr>
          <a:lstStyle/>
          <a:p>
            <a:pPr marL="90170" lvl="0" indent="0" algn="just" rtl="0">
              <a:lnSpc>
                <a:spcPct val="150000"/>
              </a:lnSpc>
              <a:spcBef>
                <a:spcPts val="0"/>
              </a:spcBef>
              <a:spcAft>
                <a:spcPts val="0"/>
              </a:spcAft>
              <a:buNone/>
            </a:pPr>
            <a:r>
              <a:rPr lang="en-GB" sz="1400" b="1" dirty="0"/>
              <a:t>5. </a:t>
            </a:r>
            <a:r>
              <a:rPr lang="en-GB" sz="1400" b="1" dirty="0">
                <a:solidFill>
                  <a:schemeClr val="accent3"/>
                </a:solidFill>
              </a:rPr>
              <a:t>Create a prospect grid or spreadsheet</a:t>
            </a:r>
            <a:endParaRPr sz="1400" b="1" dirty="0"/>
          </a:p>
          <a:p>
            <a:pPr marL="0" lvl="0" indent="0" algn="just" rtl="0">
              <a:lnSpc>
                <a:spcPct val="150000"/>
              </a:lnSpc>
              <a:spcBef>
                <a:spcPts val="0"/>
              </a:spcBef>
              <a:spcAft>
                <a:spcPts val="0"/>
              </a:spcAft>
              <a:buNone/>
            </a:pPr>
            <a:r>
              <a:rPr lang="en-GB" dirty="0">
                <a:solidFill>
                  <a:schemeClr val="bg2"/>
                </a:solidFill>
              </a:rPr>
              <a:t>Your prospect spreadsheet should include:</a:t>
            </a:r>
          </a:p>
          <a:p>
            <a:pPr marL="457200" lvl="0" indent="-311150" algn="just" rtl="0">
              <a:lnSpc>
                <a:spcPct val="150000"/>
              </a:lnSpc>
              <a:spcBef>
                <a:spcPts val="0"/>
              </a:spcBef>
              <a:spcAft>
                <a:spcPts val="0"/>
              </a:spcAft>
              <a:buSzPts val="1300"/>
              <a:buChar char="●"/>
            </a:pPr>
            <a:r>
              <a:rPr lang="en-GB" dirty="0">
                <a:solidFill>
                  <a:schemeClr val="bg2"/>
                </a:solidFill>
              </a:rPr>
              <a:t>Every prospect you have identified</a:t>
            </a:r>
          </a:p>
          <a:p>
            <a:pPr marL="457200" lvl="0" indent="-311150" algn="just" rtl="0">
              <a:lnSpc>
                <a:spcPct val="150000"/>
              </a:lnSpc>
              <a:spcBef>
                <a:spcPts val="0"/>
              </a:spcBef>
              <a:spcAft>
                <a:spcPts val="0"/>
              </a:spcAft>
              <a:buSzPts val="1300"/>
              <a:buChar char="●"/>
            </a:pPr>
            <a:r>
              <a:rPr lang="en-GB" dirty="0">
                <a:solidFill>
                  <a:schemeClr val="bg2"/>
                </a:solidFill>
              </a:rPr>
              <a:t>The program of your organization that most closely aligns with each prospect’s funding interests</a:t>
            </a:r>
          </a:p>
          <a:p>
            <a:pPr marL="457200" lvl="0" indent="-311150" algn="just" rtl="0">
              <a:lnSpc>
                <a:spcPct val="150000"/>
              </a:lnSpc>
              <a:spcBef>
                <a:spcPts val="0"/>
              </a:spcBef>
              <a:spcAft>
                <a:spcPts val="0"/>
              </a:spcAft>
              <a:buSzPts val="1300"/>
              <a:buChar char="●"/>
            </a:pPr>
            <a:r>
              <a:rPr lang="en-GB" dirty="0">
                <a:solidFill>
                  <a:schemeClr val="bg2"/>
                </a:solidFill>
              </a:rPr>
              <a:t>Your proposed request amount</a:t>
            </a:r>
          </a:p>
          <a:p>
            <a:pPr marL="457200" lvl="0" indent="-311150" algn="just" rtl="0">
              <a:lnSpc>
                <a:spcPct val="150000"/>
              </a:lnSpc>
              <a:spcBef>
                <a:spcPts val="0"/>
              </a:spcBef>
              <a:spcAft>
                <a:spcPts val="0"/>
              </a:spcAft>
              <a:buSzPts val="1300"/>
              <a:buChar char="●"/>
            </a:pPr>
            <a:r>
              <a:rPr lang="en-GB" dirty="0">
                <a:solidFill>
                  <a:schemeClr val="bg2"/>
                </a:solidFill>
              </a:rPr>
              <a:t>Deadline dates</a:t>
            </a:r>
          </a:p>
          <a:p>
            <a:pPr marL="457200" lvl="0" indent="-311150" algn="just" rtl="0">
              <a:lnSpc>
                <a:spcPct val="150000"/>
              </a:lnSpc>
              <a:spcBef>
                <a:spcPts val="0"/>
              </a:spcBef>
              <a:spcAft>
                <a:spcPts val="0"/>
              </a:spcAft>
              <a:buSzPts val="1300"/>
              <a:buChar char="●"/>
            </a:pPr>
            <a:r>
              <a:rPr lang="en-GB" dirty="0">
                <a:solidFill>
                  <a:schemeClr val="bg2"/>
                </a:solidFill>
              </a:rPr>
              <a:t>Any other important information</a:t>
            </a:r>
          </a:p>
          <a:p>
            <a:pPr marL="457200" lvl="0" indent="0" algn="just" rtl="0">
              <a:lnSpc>
                <a:spcPct val="150000"/>
              </a:lnSpc>
              <a:spcBef>
                <a:spcPts val="0"/>
              </a:spcBef>
              <a:spcAft>
                <a:spcPts val="0"/>
              </a:spcAft>
              <a:buNone/>
            </a:pPr>
            <a:endParaRPr lang="en-GB" dirty="0"/>
          </a:p>
          <a:p>
            <a:pPr marL="0" lvl="0" indent="0" algn="just" rtl="0">
              <a:lnSpc>
                <a:spcPct val="150000"/>
              </a:lnSpc>
              <a:spcBef>
                <a:spcPts val="0"/>
              </a:spcBef>
              <a:spcAft>
                <a:spcPts val="0"/>
              </a:spcAft>
              <a:buNone/>
            </a:pPr>
            <a:endParaRPr lang="en-GB" dirty="0"/>
          </a:p>
          <a:p>
            <a:pPr marL="457200" lvl="0" indent="0" algn="just" rtl="0">
              <a:lnSpc>
                <a:spcPct val="150000"/>
              </a:lnSpc>
              <a:spcBef>
                <a:spcPts val="0"/>
              </a:spcBef>
              <a:spcAft>
                <a:spcPts val="0"/>
              </a:spcAft>
              <a:buNone/>
            </a:pPr>
            <a:endParaRPr lang="en-GB" dirty="0"/>
          </a:p>
          <a:p>
            <a:pPr marL="457200" lvl="0" indent="0" algn="just" rtl="0">
              <a:lnSpc>
                <a:spcPct val="150000"/>
              </a:lnSpc>
              <a:spcBef>
                <a:spcPts val="0"/>
              </a:spcBef>
              <a:spcAft>
                <a:spcPts val="0"/>
              </a:spcAft>
              <a:buNone/>
            </a:pPr>
            <a:endParaRPr lang="en-GB" dirty="0"/>
          </a:p>
          <a:p>
            <a:pPr marL="0" lvl="0" indent="0" algn="just" rtl="0">
              <a:lnSpc>
                <a:spcPct val="150000"/>
              </a:lnSpc>
              <a:spcBef>
                <a:spcPts val="0"/>
              </a:spcBef>
              <a:spcAft>
                <a:spcPts val="0"/>
              </a:spcAft>
              <a:buNone/>
            </a:pPr>
            <a:endParaRPr lang="en-GB" dirty="0"/>
          </a:p>
          <a:p>
            <a:pPr marL="0" lvl="0" indent="0" algn="just" rtl="0">
              <a:lnSpc>
                <a:spcPct val="150000"/>
              </a:lnSpc>
              <a:spcBef>
                <a:spcPts val="0"/>
              </a:spcBef>
              <a:spcAft>
                <a:spcPts val="1200"/>
              </a:spcAft>
              <a:buNone/>
            </a:pPr>
            <a:endParaRPr lang="en-GB" dirty="0"/>
          </a:p>
        </p:txBody>
      </p:sp>
      <p:sp>
        <p:nvSpPr>
          <p:cNvPr id="258" name="Google Shape;258;p34"/>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34"/>
          <p:cNvPicPr preferRelativeResize="0"/>
          <p:nvPr/>
        </p:nvPicPr>
        <p:blipFill>
          <a:blip r:embed="rId3"/>
          <a:stretch>
            <a:fillRect/>
          </a:stretch>
        </p:blipFill>
        <p:spPr>
          <a:xfrm>
            <a:off x="6259758" y="1123800"/>
            <a:ext cx="2158400" cy="1953350"/>
          </a:xfrm>
          <a:prstGeom prst="rect">
            <a:avLst/>
          </a:prstGeom>
          <a:noFill/>
          <a:ln>
            <a:noFill/>
          </a:ln>
        </p:spPr>
      </p:pic>
      <p:pic>
        <p:nvPicPr>
          <p:cNvPr id="260" name="Google Shape;260;p34"/>
          <p:cNvPicPr preferRelativeResize="0"/>
          <p:nvPr/>
        </p:nvPicPr>
        <p:blipFill>
          <a:blip r:embed="rId4"/>
          <a:stretch>
            <a:fillRect/>
          </a:stretch>
        </p:blipFill>
        <p:spPr>
          <a:xfrm>
            <a:off x="6091025" y="2492950"/>
            <a:ext cx="2495850" cy="2495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Basic Grant Writing</a:t>
            </a:r>
          </a:p>
        </p:txBody>
      </p:sp>
      <p:sp>
        <p:nvSpPr>
          <p:cNvPr id="125" name="Google Shape;125;p18"/>
          <p:cNvSpPr txBox="1">
            <a:spLocks noGrp="1"/>
          </p:cNvSpPr>
          <p:nvPr>
            <p:ph type="body" idx="1"/>
          </p:nvPr>
        </p:nvSpPr>
        <p:spPr>
          <a:xfrm>
            <a:off x="4190100" y="2078875"/>
            <a:ext cx="4227900" cy="2279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dirty="0"/>
              <a:t>Grant writing has the fantastic potential to help your non-profit organization achieve its mission. A grant that supports a major new project can represent the beginning of a new phase of growth for your non-profit organization and attract increased attention as well as </a:t>
            </a:r>
          </a:p>
          <a:p>
            <a:pPr marL="0" lvl="0" indent="0" algn="just" rtl="0">
              <a:lnSpc>
                <a:spcPct val="150000"/>
              </a:lnSpc>
              <a:spcBef>
                <a:spcPts val="0"/>
              </a:spcBef>
              <a:spcAft>
                <a:spcPts val="0"/>
              </a:spcAft>
              <a:buNone/>
            </a:pPr>
            <a:r>
              <a:rPr lang="en-GB" dirty="0"/>
              <a:t> new donors. The most common sections for grant proposal include:</a:t>
            </a:r>
          </a:p>
          <a:p>
            <a:pPr marL="0" lvl="0" indent="0" algn="l" rtl="0">
              <a:spcBef>
                <a:spcPts val="0"/>
              </a:spcBef>
              <a:spcAft>
                <a:spcPts val="1600"/>
              </a:spcAft>
              <a:buNone/>
            </a:pPr>
            <a:endParaRPr lang="en-GB" dirty="0"/>
          </a:p>
        </p:txBody>
      </p:sp>
      <p:pic>
        <p:nvPicPr>
          <p:cNvPr id="126" name="Google Shape;126;p18"/>
          <p:cNvPicPr preferRelativeResize="0"/>
          <p:nvPr/>
        </p:nvPicPr>
        <p:blipFill>
          <a:blip r:embed="rId3"/>
          <a:stretch>
            <a:fillRect/>
          </a:stretch>
        </p:blipFill>
        <p:spPr>
          <a:xfrm>
            <a:off x="152400" y="2158650"/>
            <a:ext cx="3885299" cy="1954032"/>
          </a:xfrm>
          <a:prstGeom prst="rect">
            <a:avLst/>
          </a:prstGeom>
          <a:noFill/>
          <a:ln>
            <a:noFill/>
          </a:ln>
        </p:spPr>
      </p:pic>
      <p:sp>
        <p:nvSpPr>
          <p:cNvPr id="127" name="Google Shape;127;p18"/>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264"/>
        <p:cNvGrpSpPr/>
        <p:nvPr/>
      </p:nvGrpSpPr>
      <p:grpSpPr>
        <a:xfrm>
          <a:off x="0" y="0"/>
          <a:ext cx="0" cy="0"/>
          <a:chOff x="0" y="0"/>
          <a:chExt cx="0" cy="0"/>
        </a:xfrm>
      </p:grpSpPr>
      <p:sp>
        <p:nvSpPr>
          <p:cNvPr id="265" name="Google Shape;265;p35"/>
          <p:cNvSpPr txBox="1">
            <a:spLocks noGrp="1"/>
          </p:cNvSpPr>
          <p:nvPr>
            <p:ph type="title"/>
          </p:nvPr>
        </p:nvSpPr>
        <p:spPr>
          <a:xfrm>
            <a:off x="6799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Section 2</a:t>
            </a:r>
            <a:endParaRPr>
              <a:solidFill>
                <a:schemeClr val="lt1"/>
              </a:solidFill>
            </a:endParaRPr>
          </a:p>
        </p:txBody>
      </p:sp>
      <p:sp>
        <p:nvSpPr>
          <p:cNvPr id="266" name="Google Shape;266;p35"/>
          <p:cNvSpPr txBox="1">
            <a:spLocks noGrp="1"/>
          </p:cNvSpPr>
          <p:nvPr>
            <p:ph type="body" idx="1"/>
          </p:nvPr>
        </p:nvSpPr>
        <p:spPr>
          <a:xfrm>
            <a:off x="679900" y="1904625"/>
            <a:ext cx="295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600">
                <a:solidFill>
                  <a:schemeClr val="lt1"/>
                </a:solidFill>
                <a:latin typeface="Raleway"/>
                <a:ea typeface="Raleway"/>
                <a:cs typeface="Raleway"/>
                <a:sym typeface="Raleway"/>
              </a:rPr>
              <a:t>Fundamentals of Grant Application</a:t>
            </a:r>
            <a:endParaRPr>
              <a:solidFill>
                <a:schemeClr val="lt1"/>
              </a:solidFill>
            </a:endParaRPr>
          </a:p>
        </p:txBody>
      </p:sp>
      <p:sp>
        <p:nvSpPr>
          <p:cNvPr id="267" name="Google Shape;267;p35"/>
          <p:cNvSpPr/>
          <p:nvPr/>
        </p:nvSpPr>
        <p:spPr>
          <a:xfrm>
            <a:off x="13550" y="2700"/>
            <a:ext cx="9144000" cy="4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txBox="1"/>
          <p:nvPr/>
        </p:nvSpPr>
        <p:spPr>
          <a:xfrm>
            <a:off x="4082500" y="1904625"/>
            <a:ext cx="4286100" cy="24879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999999"/>
              </a:buClr>
              <a:buSzPts val="1900"/>
              <a:buFont typeface="Raleway"/>
              <a:buChar char="●"/>
            </a:pPr>
            <a:r>
              <a:rPr lang="en-GB" sz="1900">
                <a:solidFill>
                  <a:srgbClr val="999999"/>
                </a:solidFill>
                <a:latin typeface="Raleway"/>
                <a:ea typeface="Raleway"/>
                <a:cs typeface="Raleway"/>
                <a:sym typeface="Raleway"/>
              </a:rPr>
              <a:t>How to search for grants</a:t>
            </a:r>
            <a:endParaRPr sz="190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FFFFFF"/>
              </a:buClr>
              <a:buSzPts val="1900"/>
              <a:buFont typeface="Raleway"/>
              <a:buChar char="●"/>
            </a:pPr>
            <a:r>
              <a:rPr lang="en-GB" sz="1900">
                <a:solidFill>
                  <a:srgbClr val="FFFFFF"/>
                </a:solidFill>
                <a:latin typeface="Raleway"/>
                <a:ea typeface="Raleway"/>
                <a:cs typeface="Raleway"/>
                <a:sym typeface="Raleway"/>
              </a:rPr>
              <a:t>What donors look out for in grants applications</a:t>
            </a:r>
            <a:endParaRPr sz="1900">
              <a:solidFill>
                <a:srgbClr val="FFFFFF"/>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a:solidFill>
                  <a:srgbClr val="999999"/>
                </a:solidFill>
                <a:latin typeface="Raleway"/>
                <a:ea typeface="Raleway"/>
                <a:cs typeface="Raleway"/>
                <a:sym typeface="Raleway"/>
              </a:rPr>
              <a:t>Why grant applications fail to get funded</a:t>
            </a:r>
            <a:endParaRPr sz="1900">
              <a:solidFill>
                <a:srgbClr val="999999"/>
              </a:solidFill>
              <a:latin typeface="Raleway"/>
              <a:ea typeface="Raleway"/>
              <a:cs typeface="Raleway"/>
              <a:sym typeface="Raleway"/>
            </a:endParaRPr>
          </a:p>
          <a:p>
            <a:pPr marL="457200" lvl="0" indent="0" algn="l" rtl="0">
              <a:lnSpc>
                <a:spcPct val="115000"/>
              </a:lnSpc>
              <a:spcBef>
                <a:spcPts val="0"/>
              </a:spcBef>
              <a:spcAft>
                <a:spcPts val="0"/>
              </a:spcAft>
              <a:buNone/>
            </a:pPr>
            <a:endParaRPr sz="1900">
              <a:solidFill>
                <a:srgbClr val="FFFFFF"/>
              </a:solidFill>
              <a:latin typeface="Raleway"/>
              <a:ea typeface="Raleway"/>
              <a:cs typeface="Raleway"/>
              <a:sym typeface="Raleway"/>
            </a:endParaRPr>
          </a:p>
        </p:txBody>
      </p:sp>
      <p:cxnSp>
        <p:nvCxnSpPr>
          <p:cNvPr id="269" name="Google Shape;269;p35"/>
          <p:cNvCxnSpPr/>
          <p:nvPr/>
        </p:nvCxnSpPr>
        <p:spPr>
          <a:xfrm>
            <a:off x="3966325" y="795125"/>
            <a:ext cx="0" cy="3978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donors look out for in grants applications</a:t>
            </a:r>
          </a:p>
        </p:txBody>
      </p:sp>
      <p:sp>
        <p:nvSpPr>
          <p:cNvPr id="275" name="Google Shape;275;p36"/>
          <p:cNvSpPr txBox="1">
            <a:spLocks noGrp="1"/>
          </p:cNvSpPr>
          <p:nvPr>
            <p:ph type="body" idx="1"/>
          </p:nvPr>
        </p:nvSpPr>
        <p:spPr>
          <a:xfrm>
            <a:off x="701150" y="1885850"/>
            <a:ext cx="2158500" cy="2496000"/>
          </a:xfrm>
          <a:prstGeom prst="rect">
            <a:avLst/>
          </a:prstGeom>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b="1">
                <a:solidFill>
                  <a:srgbClr val="000000"/>
                </a:solidFill>
              </a:rPr>
              <a:t>TRANSPARENCY</a:t>
            </a:r>
            <a:endParaRPr b="1">
              <a:solidFill>
                <a:srgbClr val="000000"/>
              </a:solidFill>
            </a:endParaRPr>
          </a:p>
          <a:p>
            <a:pPr marL="0" lvl="0" indent="0" algn="just" rtl="0">
              <a:lnSpc>
                <a:spcPct val="150000"/>
              </a:lnSpc>
              <a:spcBef>
                <a:spcPts val="1200"/>
              </a:spcBef>
              <a:spcAft>
                <a:spcPts val="0"/>
              </a:spcAft>
              <a:buNone/>
            </a:pPr>
            <a:r>
              <a:rPr lang="en-GB"/>
              <a:t>Transparency is about involving stakeholders, sharing ideas and building the project with every real activity connected to your goal and objectives</a:t>
            </a:r>
          </a:p>
          <a:p>
            <a:pPr marL="0" lvl="0" indent="0" algn="just" rtl="0">
              <a:lnSpc>
                <a:spcPct val="150000"/>
              </a:lnSpc>
              <a:spcBef>
                <a:spcPts val="1200"/>
              </a:spcBef>
              <a:spcAft>
                <a:spcPts val="1200"/>
              </a:spcAft>
              <a:buNone/>
            </a:pPr>
            <a:endParaRPr lang="en-GB"/>
          </a:p>
        </p:txBody>
      </p:sp>
      <p:sp>
        <p:nvSpPr>
          <p:cNvPr id="276" name="Google Shape;276;p36"/>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txBox="1">
            <a:spLocks noGrp="1"/>
          </p:cNvSpPr>
          <p:nvPr>
            <p:ph type="body" idx="1"/>
          </p:nvPr>
        </p:nvSpPr>
        <p:spPr>
          <a:xfrm>
            <a:off x="3623350" y="1885850"/>
            <a:ext cx="2636400" cy="2674200"/>
          </a:xfrm>
          <a:prstGeom prst="rect">
            <a:avLst/>
          </a:prstGeom>
          <a:ln w="38100" cap="flat" cmpd="sng">
            <a:solidFill>
              <a:srgbClr val="22364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b="1">
                <a:solidFill>
                  <a:srgbClr val="000000"/>
                </a:solidFill>
              </a:rPr>
              <a:t>IMPACT</a:t>
            </a:r>
            <a:endParaRPr b="1">
              <a:solidFill>
                <a:srgbClr val="000000"/>
              </a:solidFill>
            </a:endParaRPr>
          </a:p>
          <a:p>
            <a:pPr marL="0" lvl="0" indent="0" algn="just" rtl="0">
              <a:lnSpc>
                <a:spcPct val="150000"/>
              </a:lnSpc>
              <a:spcBef>
                <a:spcPts val="1200"/>
              </a:spcBef>
              <a:spcAft>
                <a:spcPts val="0"/>
              </a:spcAft>
              <a:buNone/>
            </a:pPr>
            <a:r>
              <a:rPr lang="en-GB"/>
              <a:t>Impact is necessary because most funders seek enormous information about the expected results to identify and understand that every penny spent will generate some impact at the ground-level.</a:t>
            </a:r>
          </a:p>
          <a:p>
            <a:pPr marL="0" lvl="0" indent="0" algn="just" rtl="0">
              <a:lnSpc>
                <a:spcPct val="150000"/>
              </a:lnSpc>
              <a:spcBef>
                <a:spcPts val="1200"/>
              </a:spcBef>
              <a:spcAft>
                <a:spcPts val="0"/>
              </a:spcAft>
              <a:buNone/>
            </a:pPr>
            <a:endParaRPr lang="en-GB"/>
          </a:p>
          <a:p>
            <a:pPr marL="0" lvl="0" indent="0" algn="just" rtl="0">
              <a:lnSpc>
                <a:spcPct val="150000"/>
              </a:lnSpc>
              <a:spcBef>
                <a:spcPts val="1200"/>
              </a:spcBef>
              <a:spcAft>
                <a:spcPts val="1200"/>
              </a:spcAft>
              <a:buNone/>
            </a:pPr>
            <a:endParaRPr lang="en-GB"/>
          </a:p>
        </p:txBody>
      </p:sp>
      <p:pic>
        <p:nvPicPr>
          <p:cNvPr id="278" name="Google Shape;278;p36"/>
          <p:cNvPicPr preferRelativeResize="0"/>
          <p:nvPr/>
        </p:nvPicPr>
        <p:blipFill>
          <a:blip r:embed="rId3"/>
          <a:stretch>
            <a:fillRect/>
          </a:stretch>
        </p:blipFill>
        <p:spPr>
          <a:xfrm>
            <a:off x="6483600" y="2122138"/>
            <a:ext cx="2201625" cy="2201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What donors look out for in grants applications</a:t>
            </a:r>
          </a:p>
        </p:txBody>
      </p:sp>
      <p:sp>
        <p:nvSpPr>
          <p:cNvPr id="284" name="Google Shape;284;p37"/>
          <p:cNvSpPr txBox="1">
            <a:spLocks noGrp="1"/>
          </p:cNvSpPr>
          <p:nvPr>
            <p:ph type="body" idx="1"/>
          </p:nvPr>
        </p:nvSpPr>
        <p:spPr>
          <a:xfrm>
            <a:off x="701150" y="1885850"/>
            <a:ext cx="2636400" cy="2806800"/>
          </a:xfrm>
          <a:prstGeom prst="rect">
            <a:avLst/>
          </a:prstGeom>
          <a:ln w="38100" cap="flat" cmpd="sng">
            <a:solidFill>
              <a:srgbClr val="22364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b="1">
                <a:solidFill>
                  <a:srgbClr val="000000"/>
                </a:solidFill>
              </a:rPr>
              <a:t>CAPACITY</a:t>
            </a:r>
            <a:endParaRPr b="1">
              <a:solidFill>
                <a:srgbClr val="000000"/>
              </a:solidFill>
            </a:endParaRPr>
          </a:p>
          <a:p>
            <a:pPr marL="0" lvl="0" indent="0" algn="just" rtl="0">
              <a:lnSpc>
                <a:spcPct val="150000"/>
              </a:lnSpc>
              <a:spcBef>
                <a:spcPts val="1200"/>
              </a:spcBef>
              <a:spcAft>
                <a:spcPts val="0"/>
              </a:spcAft>
              <a:buNone/>
            </a:pPr>
            <a:r>
              <a:rPr lang="en-GB"/>
              <a:t> Donor agencies are interested to know how the organization proposing to implement a project is positioned in terms of skills and capacity, to ensure that the project execution is in the right hands.</a:t>
            </a:r>
          </a:p>
          <a:p>
            <a:pPr marL="0" lvl="0" indent="0" algn="just" rtl="0">
              <a:lnSpc>
                <a:spcPct val="150000"/>
              </a:lnSpc>
              <a:spcBef>
                <a:spcPts val="1200"/>
              </a:spcBef>
              <a:spcAft>
                <a:spcPts val="0"/>
              </a:spcAft>
              <a:buNone/>
            </a:pPr>
            <a:endParaRPr lang="en-GB"/>
          </a:p>
          <a:p>
            <a:pPr marL="0" lvl="0" indent="0" algn="just" rtl="0">
              <a:lnSpc>
                <a:spcPct val="150000"/>
              </a:lnSpc>
              <a:spcBef>
                <a:spcPts val="1200"/>
              </a:spcBef>
              <a:spcAft>
                <a:spcPts val="0"/>
              </a:spcAft>
              <a:buNone/>
            </a:pPr>
            <a:endParaRPr lang="en-GB"/>
          </a:p>
          <a:p>
            <a:pPr marL="0" lvl="0" indent="0" algn="just" rtl="0">
              <a:lnSpc>
                <a:spcPct val="150000"/>
              </a:lnSpc>
              <a:spcBef>
                <a:spcPts val="1200"/>
              </a:spcBef>
              <a:spcAft>
                <a:spcPts val="1200"/>
              </a:spcAft>
              <a:buNone/>
            </a:pPr>
            <a:endParaRPr lang="en-GB"/>
          </a:p>
        </p:txBody>
      </p:sp>
      <p:sp>
        <p:nvSpPr>
          <p:cNvPr id="285" name="Google Shape;285;p37"/>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37"/>
          <p:cNvPicPr preferRelativeResize="0"/>
          <p:nvPr/>
        </p:nvPicPr>
        <p:blipFill>
          <a:blip r:embed="rId3"/>
          <a:stretch>
            <a:fillRect/>
          </a:stretch>
        </p:blipFill>
        <p:spPr>
          <a:xfrm>
            <a:off x="6474345" y="1853850"/>
            <a:ext cx="2158400" cy="1953350"/>
          </a:xfrm>
          <a:prstGeom prst="rect">
            <a:avLst/>
          </a:prstGeom>
          <a:noFill/>
          <a:ln>
            <a:noFill/>
          </a:ln>
        </p:spPr>
      </p:pic>
      <p:sp>
        <p:nvSpPr>
          <p:cNvPr id="287" name="Google Shape;287;p37"/>
          <p:cNvSpPr txBox="1">
            <a:spLocks noGrp="1"/>
          </p:cNvSpPr>
          <p:nvPr>
            <p:ph type="body" idx="1"/>
          </p:nvPr>
        </p:nvSpPr>
        <p:spPr>
          <a:xfrm>
            <a:off x="3623350" y="1885850"/>
            <a:ext cx="2636400" cy="2806800"/>
          </a:xfrm>
          <a:prstGeom prst="rect">
            <a:avLst/>
          </a:prstGeom>
          <a:ln w="38100" cap="flat" cmpd="sng">
            <a:solidFill>
              <a:srgbClr val="223642"/>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b="1">
                <a:solidFill>
                  <a:srgbClr val="000000"/>
                </a:solidFill>
              </a:rPr>
              <a:t>TYPE OF BUDGET</a:t>
            </a:r>
            <a:endParaRPr b="1">
              <a:solidFill>
                <a:srgbClr val="000000"/>
              </a:solidFill>
            </a:endParaRPr>
          </a:p>
          <a:p>
            <a:pPr marL="0" lvl="0" indent="0" algn="just" rtl="0">
              <a:lnSpc>
                <a:spcPct val="150000"/>
              </a:lnSpc>
              <a:spcBef>
                <a:spcPts val="1200"/>
              </a:spcBef>
              <a:spcAft>
                <a:spcPts val="0"/>
              </a:spcAft>
              <a:buNone/>
            </a:pPr>
            <a:r>
              <a:rPr lang="en-GB"/>
              <a:t>If the budget is too high (or even too small), the donor will not take interest in reading the rest of the document. </a:t>
            </a:r>
          </a:p>
          <a:p>
            <a:pPr marL="0" lvl="0" indent="0" algn="just" rtl="0">
              <a:lnSpc>
                <a:spcPct val="150000"/>
              </a:lnSpc>
              <a:spcBef>
                <a:spcPts val="1200"/>
              </a:spcBef>
              <a:spcAft>
                <a:spcPts val="0"/>
              </a:spcAft>
              <a:buNone/>
            </a:pPr>
            <a:r>
              <a:rPr lang="en-GB"/>
              <a:t>• Once you know what the budget limit is, it is a great eye-opener for you to develop the project.</a:t>
            </a:r>
          </a:p>
          <a:p>
            <a:pPr marL="0" lvl="0" indent="0" algn="just" rtl="0">
              <a:lnSpc>
                <a:spcPct val="150000"/>
              </a:lnSpc>
              <a:spcBef>
                <a:spcPts val="1200"/>
              </a:spcBef>
              <a:spcAft>
                <a:spcPts val="0"/>
              </a:spcAft>
              <a:buNone/>
            </a:pPr>
            <a:endParaRPr lang="en-GB"/>
          </a:p>
          <a:p>
            <a:pPr marL="0" lvl="0" indent="0" algn="just" rtl="0">
              <a:lnSpc>
                <a:spcPct val="150000"/>
              </a:lnSpc>
              <a:spcBef>
                <a:spcPts val="1200"/>
              </a:spcBef>
              <a:spcAft>
                <a:spcPts val="0"/>
              </a:spcAft>
              <a:buNone/>
            </a:pPr>
            <a:endParaRPr lang="en-GB"/>
          </a:p>
          <a:p>
            <a:pPr marL="0" lvl="0" indent="0" algn="just" rtl="0">
              <a:lnSpc>
                <a:spcPct val="150000"/>
              </a:lnSpc>
              <a:spcBef>
                <a:spcPts val="1200"/>
              </a:spcBef>
              <a:spcAft>
                <a:spcPts val="1200"/>
              </a:spcAft>
              <a:buNone/>
            </a:pP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291"/>
        <p:cNvGrpSpPr/>
        <p:nvPr/>
      </p:nvGrpSpPr>
      <p:grpSpPr>
        <a:xfrm>
          <a:off x="0" y="0"/>
          <a:ext cx="0" cy="0"/>
          <a:chOff x="0" y="0"/>
          <a:chExt cx="0" cy="0"/>
        </a:xfrm>
      </p:grpSpPr>
      <p:sp>
        <p:nvSpPr>
          <p:cNvPr id="292" name="Google Shape;292;p38"/>
          <p:cNvSpPr txBox="1">
            <a:spLocks noGrp="1"/>
          </p:cNvSpPr>
          <p:nvPr>
            <p:ph type="title"/>
          </p:nvPr>
        </p:nvSpPr>
        <p:spPr>
          <a:xfrm>
            <a:off x="6799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Section 2</a:t>
            </a:r>
            <a:endParaRPr>
              <a:solidFill>
                <a:schemeClr val="lt1"/>
              </a:solidFill>
            </a:endParaRPr>
          </a:p>
        </p:txBody>
      </p:sp>
      <p:sp>
        <p:nvSpPr>
          <p:cNvPr id="293" name="Google Shape;293;p38"/>
          <p:cNvSpPr txBox="1">
            <a:spLocks noGrp="1"/>
          </p:cNvSpPr>
          <p:nvPr>
            <p:ph type="body" idx="1"/>
          </p:nvPr>
        </p:nvSpPr>
        <p:spPr>
          <a:xfrm>
            <a:off x="679900" y="1904625"/>
            <a:ext cx="295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600">
                <a:solidFill>
                  <a:schemeClr val="lt1"/>
                </a:solidFill>
                <a:latin typeface="Raleway"/>
                <a:ea typeface="Raleway"/>
                <a:cs typeface="Raleway"/>
                <a:sym typeface="Raleway"/>
              </a:rPr>
              <a:t>Fundamentals of Grant Application</a:t>
            </a:r>
            <a:endParaRPr>
              <a:solidFill>
                <a:schemeClr val="lt1"/>
              </a:solidFill>
            </a:endParaRPr>
          </a:p>
        </p:txBody>
      </p:sp>
      <p:sp>
        <p:nvSpPr>
          <p:cNvPr id="294" name="Google Shape;294;p38"/>
          <p:cNvSpPr/>
          <p:nvPr/>
        </p:nvSpPr>
        <p:spPr>
          <a:xfrm>
            <a:off x="13550" y="2700"/>
            <a:ext cx="9144000" cy="4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8"/>
          <p:cNvSpPr txBox="1"/>
          <p:nvPr/>
        </p:nvSpPr>
        <p:spPr>
          <a:xfrm>
            <a:off x="4082500" y="1904625"/>
            <a:ext cx="4286100" cy="24879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999999"/>
              </a:buClr>
              <a:buSzPts val="1900"/>
              <a:buFont typeface="Raleway"/>
              <a:buChar char="●"/>
            </a:pPr>
            <a:r>
              <a:rPr lang="en-GB" sz="1900">
                <a:solidFill>
                  <a:srgbClr val="999999"/>
                </a:solidFill>
                <a:latin typeface="Raleway"/>
                <a:ea typeface="Raleway"/>
                <a:cs typeface="Raleway"/>
                <a:sym typeface="Raleway"/>
              </a:rPr>
              <a:t>How to search for grants</a:t>
            </a:r>
            <a:endParaRPr sz="190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a:solidFill>
                  <a:srgbClr val="999999"/>
                </a:solidFill>
                <a:latin typeface="Raleway"/>
                <a:ea typeface="Raleway"/>
                <a:cs typeface="Raleway"/>
                <a:sym typeface="Raleway"/>
              </a:rPr>
              <a:t>What donors look out for in grants applications</a:t>
            </a:r>
            <a:endParaRPr sz="190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chemeClr val="lt1"/>
              </a:buClr>
              <a:buSzPts val="1900"/>
              <a:buFont typeface="Raleway"/>
              <a:buChar char="●"/>
            </a:pPr>
            <a:r>
              <a:rPr lang="en-GB" sz="1900">
                <a:solidFill>
                  <a:schemeClr val="lt1"/>
                </a:solidFill>
                <a:latin typeface="Raleway"/>
                <a:ea typeface="Raleway"/>
                <a:cs typeface="Raleway"/>
                <a:sym typeface="Raleway"/>
              </a:rPr>
              <a:t>Why grant applications fail to get funded</a:t>
            </a:r>
            <a:endParaRPr sz="1900">
              <a:solidFill>
                <a:schemeClr val="lt1"/>
              </a:solidFill>
              <a:latin typeface="Raleway"/>
              <a:ea typeface="Raleway"/>
              <a:cs typeface="Raleway"/>
              <a:sym typeface="Raleway"/>
            </a:endParaRPr>
          </a:p>
          <a:p>
            <a:pPr marL="457200" lvl="0" indent="0" algn="l" rtl="0">
              <a:lnSpc>
                <a:spcPct val="115000"/>
              </a:lnSpc>
              <a:spcBef>
                <a:spcPts val="0"/>
              </a:spcBef>
              <a:spcAft>
                <a:spcPts val="0"/>
              </a:spcAft>
              <a:buNone/>
            </a:pPr>
            <a:endParaRPr sz="1900">
              <a:solidFill>
                <a:srgbClr val="FFFFFF"/>
              </a:solidFill>
              <a:latin typeface="Raleway"/>
              <a:ea typeface="Raleway"/>
              <a:cs typeface="Raleway"/>
              <a:sym typeface="Raleway"/>
            </a:endParaRPr>
          </a:p>
        </p:txBody>
      </p:sp>
      <p:cxnSp>
        <p:nvCxnSpPr>
          <p:cNvPr id="296" name="Google Shape;296;p38"/>
          <p:cNvCxnSpPr/>
          <p:nvPr/>
        </p:nvCxnSpPr>
        <p:spPr>
          <a:xfrm>
            <a:off x="3966325" y="795125"/>
            <a:ext cx="0" cy="3978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Why grant applications fail to get funded</a:t>
            </a:r>
          </a:p>
        </p:txBody>
      </p:sp>
      <p:sp>
        <p:nvSpPr>
          <p:cNvPr id="302" name="Google Shape;302;p39"/>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39"/>
          <p:cNvPicPr preferRelativeResize="0"/>
          <p:nvPr/>
        </p:nvPicPr>
        <p:blipFill>
          <a:blip r:embed="rId3"/>
          <a:stretch>
            <a:fillRect/>
          </a:stretch>
        </p:blipFill>
        <p:spPr>
          <a:xfrm>
            <a:off x="6085122" y="2257550"/>
            <a:ext cx="2857175" cy="1835950"/>
          </a:xfrm>
          <a:prstGeom prst="rect">
            <a:avLst/>
          </a:prstGeom>
          <a:noFill/>
          <a:ln>
            <a:noFill/>
          </a:ln>
        </p:spPr>
      </p:pic>
      <p:sp>
        <p:nvSpPr>
          <p:cNvPr id="304" name="Google Shape;304;p39"/>
          <p:cNvSpPr txBox="1"/>
          <p:nvPr/>
        </p:nvSpPr>
        <p:spPr>
          <a:xfrm>
            <a:off x="795750" y="2271000"/>
            <a:ext cx="2208600" cy="685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Lato" panose="020F0502020204030203"/>
                <a:ea typeface="Lato" panose="020F0502020204030203"/>
                <a:cs typeface="Lato" panose="020F0502020204030203"/>
                <a:sym typeface="Lato" panose="020F0502020204030203"/>
              </a:rPr>
              <a:t>IGNORING GUIDELINES</a:t>
            </a:r>
            <a:endParaRPr>
              <a:latin typeface="Lato" panose="020F0502020204030203"/>
              <a:ea typeface="Lato" panose="020F0502020204030203"/>
              <a:cs typeface="Lato" panose="020F0502020204030203"/>
              <a:sym typeface="Lato" panose="020F0502020204030203"/>
            </a:endParaRPr>
          </a:p>
        </p:txBody>
      </p:sp>
      <p:sp>
        <p:nvSpPr>
          <p:cNvPr id="305" name="Google Shape;305;p39"/>
          <p:cNvSpPr txBox="1"/>
          <p:nvPr/>
        </p:nvSpPr>
        <p:spPr>
          <a:xfrm>
            <a:off x="3287925" y="2245088"/>
            <a:ext cx="2208600" cy="685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Lato" panose="020F0502020204030203"/>
                <a:ea typeface="Lato" panose="020F0502020204030203"/>
                <a:cs typeface="Lato" panose="020F0502020204030203"/>
                <a:sym typeface="Lato" panose="020F0502020204030203"/>
              </a:rPr>
              <a:t>VAGUENESS</a:t>
            </a:r>
            <a:endParaRPr>
              <a:latin typeface="Lato" panose="020F0502020204030203"/>
              <a:ea typeface="Lato" panose="020F0502020204030203"/>
              <a:cs typeface="Lato" panose="020F0502020204030203"/>
              <a:sym typeface="Lato" panose="020F0502020204030203"/>
            </a:endParaRPr>
          </a:p>
        </p:txBody>
      </p:sp>
      <p:sp>
        <p:nvSpPr>
          <p:cNvPr id="306" name="Google Shape;306;p39"/>
          <p:cNvSpPr txBox="1"/>
          <p:nvPr/>
        </p:nvSpPr>
        <p:spPr>
          <a:xfrm>
            <a:off x="795750" y="3462200"/>
            <a:ext cx="2208600" cy="685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Lato" panose="020F0502020204030203"/>
                <a:ea typeface="Lato" panose="020F0502020204030203"/>
                <a:cs typeface="Lato" panose="020F0502020204030203"/>
                <a:sym typeface="Lato" panose="020F0502020204030203"/>
              </a:rPr>
              <a:t>TOO BROAD A PROPOSAL</a:t>
            </a:r>
            <a:endParaRPr>
              <a:latin typeface="Lato" panose="020F0502020204030203"/>
              <a:ea typeface="Lato" panose="020F0502020204030203"/>
              <a:cs typeface="Lato" panose="020F0502020204030203"/>
              <a:sym typeface="Lato" panose="020F0502020204030203"/>
            </a:endParaRPr>
          </a:p>
        </p:txBody>
      </p:sp>
      <p:sp>
        <p:nvSpPr>
          <p:cNvPr id="307" name="Google Shape;307;p39"/>
          <p:cNvSpPr txBox="1"/>
          <p:nvPr/>
        </p:nvSpPr>
        <p:spPr>
          <a:xfrm>
            <a:off x="3287925" y="3462200"/>
            <a:ext cx="2208600" cy="685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Lato" panose="020F0502020204030203"/>
                <a:ea typeface="Lato" panose="020F0502020204030203"/>
                <a:cs typeface="Lato" panose="020F0502020204030203"/>
                <a:sym typeface="Lato" panose="020F0502020204030203"/>
              </a:rPr>
              <a:t>TOO NARROW A PROPOSAL </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Why grant applications fail to get funded</a:t>
            </a:r>
          </a:p>
        </p:txBody>
      </p:sp>
      <p:sp>
        <p:nvSpPr>
          <p:cNvPr id="313" name="Google Shape;313;p40"/>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txBox="1"/>
          <p:nvPr/>
        </p:nvSpPr>
        <p:spPr>
          <a:xfrm>
            <a:off x="795750" y="2271000"/>
            <a:ext cx="2208600" cy="685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Lato" panose="020F0502020204030203"/>
                <a:ea typeface="Lato" panose="020F0502020204030203"/>
                <a:cs typeface="Lato" panose="020F0502020204030203"/>
                <a:sym typeface="Lato" panose="020F0502020204030203"/>
              </a:rPr>
              <a:t>LACK OF HISTORY</a:t>
            </a:r>
            <a:endParaRPr>
              <a:latin typeface="Lato" panose="020F0502020204030203"/>
              <a:ea typeface="Lato" panose="020F0502020204030203"/>
              <a:cs typeface="Lato" panose="020F0502020204030203"/>
              <a:sym typeface="Lato" panose="020F0502020204030203"/>
            </a:endParaRPr>
          </a:p>
        </p:txBody>
      </p:sp>
      <p:sp>
        <p:nvSpPr>
          <p:cNvPr id="315" name="Google Shape;315;p40"/>
          <p:cNvSpPr txBox="1"/>
          <p:nvPr/>
        </p:nvSpPr>
        <p:spPr>
          <a:xfrm>
            <a:off x="3287925" y="2245088"/>
            <a:ext cx="2208600" cy="685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Lato" panose="020F0502020204030203"/>
                <a:ea typeface="Lato" panose="020F0502020204030203"/>
                <a:cs typeface="Lato" panose="020F0502020204030203"/>
                <a:sym typeface="Lato" panose="020F0502020204030203"/>
              </a:rPr>
              <a:t>NEGATIVE HISTORY</a:t>
            </a:r>
            <a:endParaRPr>
              <a:latin typeface="Lato" panose="020F0502020204030203"/>
              <a:ea typeface="Lato" panose="020F0502020204030203"/>
              <a:cs typeface="Lato" panose="020F0502020204030203"/>
              <a:sym typeface="Lato" panose="020F0502020204030203"/>
            </a:endParaRPr>
          </a:p>
        </p:txBody>
      </p:sp>
      <p:sp>
        <p:nvSpPr>
          <p:cNvPr id="316" name="Google Shape;316;p40"/>
          <p:cNvSpPr txBox="1"/>
          <p:nvPr/>
        </p:nvSpPr>
        <p:spPr>
          <a:xfrm>
            <a:off x="795750" y="3462200"/>
            <a:ext cx="2208600" cy="685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Lato" panose="020F0502020204030203"/>
                <a:ea typeface="Lato" panose="020F0502020204030203"/>
                <a:cs typeface="Lato" panose="020F0502020204030203"/>
                <a:sym typeface="Lato" panose="020F0502020204030203"/>
              </a:rPr>
              <a:t>NO CLEAR EVALUATION PLAN</a:t>
            </a:r>
            <a:endParaRPr>
              <a:latin typeface="Lato" panose="020F0502020204030203"/>
              <a:ea typeface="Lato" panose="020F0502020204030203"/>
              <a:cs typeface="Lato" panose="020F0502020204030203"/>
              <a:sym typeface="Lato" panose="020F0502020204030203"/>
            </a:endParaRPr>
          </a:p>
        </p:txBody>
      </p:sp>
      <p:sp>
        <p:nvSpPr>
          <p:cNvPr id="317" name="Google Shape;317;p40"/>
          <p:cNvSpPr txBox="1"/>
          <p:nvPr/>
        </p:nvSpPr>
        <p:spPr>
          <a:xfrm>
            <a:off x="3287925" y="3462200"/>
            <a:ext cx="2208600" cy="6858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Lato" panose="020F0502020204030203"/>
                <a:ea typeface="Lato" panose="020F0502020204030203"/>
                <a:cs typeface="Lato" panose="020F0502020204030203"/>
                <a:sym typeface="Lato" panose="020F0502020204030203"/>
              </a:rPr>
              <a:t>LACK OF KNOWLEDGE &amp; SKILLS</a:t>
            </a:r>
            <a:endParaRPr>
              <a:latin typeface="Lato" panose="020F0502020204030203"/>
              <a:ea typeface="Lato" panose="020F0502020204030203"/>
              <a:cs typeface="Lato" panose="020F0502020204030203"/>
              <a:sym typeface="Lato" panose="020F0502020204030203"/>
            </a:endParaRPr>
          </a:p>
        </p:txBody>
      </p:sp>
      <p:pic>
        <p:nvPicPr>
          <p:cNvPr id="318" name="Google Shape;318;p40"/>
          <p:cNvPicPr preferRelativeResize="0"/>
          <p:nvPr/>
        </p:nvPicPr>
        <p:blipFill>
          <a:blip r:embed="rId3"/>
          <a:stretch>
            <a:fillRect/>
          </a:stretch>
        </p:blipFill>
        <p:spPr>
          <a:xfrm>
            <a:off x="6200375" y="2130600"/>
            <a:ext cx="2419350" cy="2419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End of Session Two </a:t>
            </a:r>
          </a:p>
        </p:txBody>
      </p:sp>
      <p:sp>
        <p:nvSpPr>
          <p:cNvPr id="5" name="Text Placeholder 4"/>
          <p:cNvSpPr>
            <a:spLocks noGrp="1"/>
          </p:cNvSpPr>
          <p:nvPr>
            <p:ph type="body" idx="1"/>
          </p:nvPr>
        </p:nvSpPr>
        <p:spPr/>
        <p:txBody>
          <a:bodyPr/>
          <a:lstStyle/>
          <a:p>
            <a:r>
              <a:rPr lang="en-US" sz="2000">
                <a:solidFill>
                  <a:schemeClr val="bg2"/>
                </a:solidFill>
                <a:latin typeface="Palatino Linotype" panose="02040502050505030304" charset="0"/>
                <a:cs typeface="Palatino Linotype" panose="02040502050505030304" charset="0"/>
                <a:sym typeface="+mn-ea"/>
              </a:rPr>
              <a:t>Questions and Answers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6799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Section 3</a:t>
            </a:r>
            <a:endParaRPr>
              <a:solidFill>
                <a:schemeClr val="lt1"/>
              </a:solidFill>
            </a:endParaRPr>
          </a:p>
        </p:txBody>
      </p:sp>
      <p:sp>
        <p:nvSpPr>
          <p:cNvPr id="324" name="Google Shape;324;p41"/>
          <p:cNvSpPr txBox="1">
            <a:spLocks noGrp="1"/>
          </p:cNvSpPr>
          <p:nvPr>
            <p:ph type="body" idx="1"/>
          </p:nvPr>
        </p:nvSpPr>
        <p:spPr>
          <a:xfrm>
            <a:off x="679900" y="1904625"/>
            <a:ext cx="295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600">
                <a:solidFill>
                  <a:schemeClr val="lt1"/>
                </a:solidFill>
                <a:latin typeface="Raleway"/>
                <a:ea typeface="Raleway"/>
                <a:cs typeface="Raleway"/>
                <a:sym typeface="Raleway"/>
              </a:rPr>
              <a:t>Applying for Grants</a:t>
            </a:r>
            <a:endParaRPr>
              <a:solidFill>
                <a:schemeClr val="lt1"/>
              </a:solidFill>
            </a:endParaRPr>
          </a:p>
        </p:txBody>
      </p:sp>
      <p:sp>
        <p:nvSpPr>
          <p:cNvPr id="325" name="Google Shape;325;p41"/>
          <p:cNvSpPr/>
          <p:nvPr/>
        </p:nvSpPr>
        <p:spPr>
          <a:xfrm>
            <a:off x="13550" y="2700"/>
            <a:ext cx="9144000" cy="4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1"/>
          <p:cNvSpPr txBox="1"/>
          <p:nvPr/>
        </p:nvSpPr>
        <p:spPr>
          <a:xfrm>
            <a:off x="4082500" y="1904625"/>
            <a:ext cx="4286100" cy="24879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FFFFFF"/>
              </a:buClr>
              <a:buSzPts val="1900"/>
              <a:buFont typeface="Raleway"/>
              <a:buChar char="●"/>
            </a:pPr>
            <a:r>
              <a:rPr lang="en-GB" sz="1900" dirty="0">
                <a:solidFill>
                  <a:srgbClr val="FFFFFF"/>
                </a:solidFill>
                <a:latin typeface="Raleway"/>
                <a:ea typeface="Raleway"/>
                <a:cs typeface="Raleway"/>
                <a:sym typeface="Raleway"/>
              </a:rPr>
              <a:t>How to write a grant proposal</a:t>
            </a:r>
            <a:endParaRPr sz="1900" dirty="0">
              <a:solidFill>
                <a:srgbClr val="FFFFFF"/>
              </a:solidFill>
              <a:latin typeface="Raleway"/>
              <a:ea typeface="Raleway"/>
              <a:cs typeface="Raleway"/>
              <a:sym typeface="Raleway"/>
            </a:endParaRPr>
          </a:p>
          <a:p>
            <a:pPr marL="457200" lvl="0" indent="-349250" algn="l" rtl="0">
              <a:lnSpc>
                <a:spcPct val="115000"/>
              </a:lnSpc>
              <a:spcBef>
                <a:spcPts val="0"/>
              </a:spcBef>
              <a:spcAft>
                <a:spcPts val="0"/>
              </a:spcAft>
              <a:buClr>
                <a:srgbClr val="666666"/>
              </a:buClr>
              <a:buSzPts val="1900"/>
              <a:buFont typeface="Raleway"/>
              <a:buChar char="●"/>
            </a:pPr>
            <a:r>
              <a:rPr lang="en-GB" sz="1900" dirty="0">
                <a:solidFill>
                  <a:srgbClr val="666666"/>
                </a:solidFill>
                <a:latin typeface="Raleway"/>
                <a:ea typeface="Raleway"/>
                <a:cs typeface="Raleway"/>
                <a:sym typeface="Raleway"/>
              </a:rPr>
              <a:t>How to assess funds when there is no grant</a:t>
            </a:r>
            <a:endParaRPr sz="1900" dirty="0">
              <a:solidFill>
                <a:srgbClr val="666666"/>
              </a:solidFill>
              <a:latin typeface="Raleway"/>
              <a:ea typeface="Raleway"/>
              <a:cs typeface="Raleway"/>
              <a:sym typeface="Raleway"/>
            </a:endParaRPr>
          </a:p>
          <a:p>
            <a:pPr marL="457200" lvl="0" indent="-349250" algn="l" rtl="0">
              <a:lnSpc>
                <a:spcPct val="115000"/>
              </a:lnSpc>
              <a:spcBef>
                <a:spcPts val="0"/>
              </a:spcBef>
              <a:spcAft>
                <a:spcPts val="0"/>
              </a:spcAft>
              <a:buClr>
                <a:srgbClr val="666666"/>
              </a:buClr>
              <a:buSzPts val="1900"/>
              <a:buFont typeface="Raleway"/>
              <a:buChar char="●"/>
            </a:pPr>
            <a:r>
              <a:rPr lang="en-GB" sz="1900" dirty="0">
                <a:solidFill>
                  <a:srgbClr val="666666"/>
                </a:solidFill>
                <a:latin typeface="Raleway"/>
                <a:ea typeface="Raleway"/>
                <a:cs typeface="Raleway"/>
                <a:sym typeface="Raleway"/>
              </a:rPr>
              <a:t>How to write a concept note</a:t>
            </a:r>
            <a:endParaRPr sz="1900" dirty="0">
              <a:solidFill>
                <a:srgbClr val="666666"/>
              </a:solidFill>
              <a:latin typeface="Raleway"/>
              <a:ea typeface="Raleway"/>
              <a:cs typeface="Raleway"/>
              <a:sym typeface="Raleway"/>
            </a:endParaRPr>
          </a:p>
          <a:p>
            <a:pPr marL="457200" lvl="0" indent="-349250" algn="l" rtl="0">
              <a:lnSpc>
                <a:spcPct val="115000"/>
              </a:lnSpc>
              <a:spcBef>
                <a:spcPts val="0"/>
              </a:spcBef>
              <a:spcAft>
                <a:spcPts val="0"/>
              </a:spcAft>
              <a:buClr>
                <a:srgbClr val="666666"/>
              </a:buClr>
              <a:buSzPts val="1900"/>
              <a:buFont typeface="Raleway"/>
              <a:buChar char="●"/>
            </a:pPr>
            <a:r>
              <a:rPr lang="en-GB" sz="1900" dirty="0">
                <a:solidFill>
                  <a:srgbClr val="666666"/>
                </a:solidFill>
                <a:latin typeface="Raleway"/>
                <a:ea typeface="Raleway"/>
                <a:cs typeface="Raleway"/>
                <a:sym typeface="Raleway"/>
              </a:rPr>
              <a:t>How to write a business plan</a:t>
            </a:r>
            <a:endParaRPr sz="1900" dirty="0">
              <a:solidFill>
                <a:srgbClr val="666666"/>
              </a:solidFill>
              <a:latin typeface="Raleway"/>
              <a:ea typeface="Raleway"/>
              <a:cs typeface="Raleway"/>
              <a:sym typeface="Raleway"/>
            </a:endParaRPr>
          </a:p>
        </p:txBody>
      </p:sp>
      <p:cxnSp>
        <p:nvCxnSpPr>
          <p:cNvPr id="327" name="Google Shape;327;p41"/>
          <p:cNvCxnSpPr/>
          <p:nvPr/>
        </p:nvCxnSpPr>
        <p:spPr>
          <a:xfrm>
            <a:off x="3966325" y="795125"/>
            <a:ext cx="0" cy="3978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Write a Grant Proposal</a:t>
            </a:r>
          </a:p>
        </p:txBody>
      </p:sp>
      <p:sp>
        <p:nvSpPr>
          <p:cNvPr id="333" name="Google Shape;333;p42"/>
          <p:cNvSpPr txBox="1">
            <a:spLocks noGrp="1"/>
          </p:cNvSpPr>
          <p:nvPr>
            <p:ph type="body" idx="1"/>
          </p:nvPr>
        </p:nvSpPr>
        <p:spPr>
          <a:xfrm>
            <a:off x="803775" y="2052475"/>
            <a:ext cx="7373400" cy="2250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a:t>Proposal writing is time-consuming. You must first clearly describe a specific problem found in your community or area of interest, design a program that will address it, and then describe the program in detail for the grant maker (funding source). </a:t>
            </a:r>
          </a:p>
          <a:p>
            <a:pPr marL="0" lvl="0" indent="0" algn="just" rtl="0">
              <a:lnSpc>
                <a:spcPct val="150000"/>
              </a:lnSpc>
              <a:spcBef>
                <a:spcPts val="0"/>
              </a:spcBef>
              <a:spcAft>
                <a:spcPts val="0"/>
              </a:spcAft>
              <a:buNone/>
            </a:pPr>
            <a:endParaRPr lang="en-GB"/>
          </a:p>
          <a:p>
            <a:pPr marL="0" lvl="0" indent="0" algn="just" rtl="0">
              <a:lnSpc>
                <a:spcPct val="150000"/>
              </a:lnSpc>
              <a:spcBef>
                <a:spcPts val="0"/>
              </a:spcBef>
              <a:spcAft>
                <a:spcPts val="0"/>
              </a:spcAft>
              <a:buNone/>
            </a:pPr>
            <a:r>
              <a:rPr lang="en-GB"/>
              <a:t>If this is your organization's first attempt at applying for a grant, the entire process will benefit your organization. Your goal is to end up with a well-conceived proposal that lays out a strategy to address the problem, as well as the funding to pay for it. Below are some of the steps involved   in writing grant proposals</a:t>
            </a:r>
          </a:p>
          <a:p>
            <a:pPr marL="0" lvl="0" indent="0" algn="l" rtl="0">
              <a:spcBef>
                <a:spcPts val="0"/>
              </a:spcBef>
              <a:spcAft>
                <a:spcPts val="1600"/>
              </a:spcAft>
              <a:buNone/>
            </a:pPr>
            <a:endParaRPr lang="en-GB"/>
          </a:p>
        </p:txBody>
      </p:sp>
      <p:sp>
        <p:nvSpPr>
          <p:cNvPr id="334" name="Google Shape;334;p42"/>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Step 1: Agree on the problem</a:t>
            </a:r>
          </a:p>
        </p:txBody>
      </p:sp>
      <p:sp>
        <p:nvSpPr>
          <p:cNvPr id="340" name="Google Shape;340;p43"/>
          <p:cNvSpPr txBox="1">
            <a:spLocks noGrp="1"/>
          </p:cNvSpPr>
          <p:nvPr>
            <p:ph type="body" idx="1"/>
          </p:nvPr>
        </p:nvSpPr>
        <p:spPr>
          <a:xfrm>
            <a:off x="777350" y="2038250"/>
            <a:ext cx="5146500" cy="2835600"/>
          </a:xfrm>
          <a:prstGeom prst="rect">
            <a:avLst/>
          </a:prstGeom>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None/>
            </a:pPr>
            <a:r>
              <a:rPr lang="en-GB"/>
              <a:t>Start by identifying a need. What problem or issue in your community or field can be improved or changed with the grant money and a good effort.</a:t>
            </a:r>
          </a:p>
          <a:p>
            <a:pPr marL="457200" marR="0" lvl="0" indent="-311150" algn="just" rtl="0">
              <a:lnSpc>
                <a:spcPct val="150000"/>
              </a:lnSpc>
              <a:spcBef>
                <a:spcPts val="0"/>
              </a:spcBef>
              <a:spcAft>
                <a:spcPts val="0"/>
              </a:spcAft>
              <a:buSzPts val="1300"/>
              <a:buChar char="●"/>
            </a:pPr>
            <a:r>
              <a:rPr lang="en-GB"/>
              <a:t>Agree on the problem</a:t>
            </a:r>
          </a:p>
          <a:p>
            <a:pPr marL="457200" marR="0" lvl="0" indent="-311150" algn="just" rtl="0">
              <a:lnSpc>
                <a:spcPct val="150000"/>
              </a:lnSpc>
              <a:spcBef>
                <a:spcPts val="0"/>
              </a:spcBef>
              <a:spcAft>
                <a:spcPts val="0"/>
              </a:spcAft>
              <a:buSzPts val="1300"/>
              <a:buChar char="●"/>
            </a:pPr>
            <a:r>
              <a:rPr lang="en-GB"/>
              <a:t>Involve Stakeholders</a:t>
            </a:r>
          </a:p>
          <a:p>
            <a:pPr marL="457200" marR="0" lvl="0" indent="-311150" algn="just" rtl="0">
              <a:lnSpc>
                <a:spcPct val="150000"/>
              </a:lnSpc>
              <a:spcBef>
                <a:spcPts val="0"/>
              </a:spcBef>
              <a:spcAft>
                <a:spcPts val="0"/>
              </a:spcAft>
              <a:buSzPts val="1300"/>
              <a:buChar char="●"/>
            </a:pPr>
            <a:r>
              <a:rPr lang="en-GB"/>
              <a:t>Define the problem or situation</a:t>
            </a:r>
          </a:p>
          <a:p>
            <a:pPr marL="457200" marR="0" lvl="0" indent="-311150" algn="just" rtl="0">
              <a:lnSpc>
                <a:spcPct val="150000"/>
              </a:lnSpc>
              <a:spcBef>
                <a:spcPts val="0"/>
              </a:spcBef>
              <a:spcAft>
                <a:spcPts val="0"/>
              </a:spcAft>
              <a:buSzPts val="1300"/>
              <a:buChar char="●"/>
            </a:pPr>
            <a:r>
              <a:rPr lang="en-GB"/>
              <a:t>Describe the impact of the problem</a:t>
            </a:r>
          </a:p>
          <a:p>
            <a:pPr marL="457200" marR="0" lvl="0" indent="-311150" algn="just" rtl="0">
              <a:lnSpc>
                <a:spcPct val="150000"/>
              </a:lnSpc>
              <a:spcBef>
                <a:spcPts val="0"/>
              </a:spcBef>
              <a:spcAft>
                <a:spcPts val="0"/>
              </a:spcAft>
              <a:buSzPts val="1300"/>
              <a:buChar char="●"/>
            </a:pPr>
            <a:r>
              <a:rPr lang="en-GB"/>
              <a:t>Investigate possible causes of the problem</a:t>
            </a:r>
          </a:p>
        </p:txBody>
      </p:sp>
      <p:sp>
        <p:nvSpPr>
          <p:cNvPr id="341" name="Google Shape;341;p43"/>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43"/>
          <p:cNvPicPr preferRelativeResize="0"/>
          <p:nvPr/>
        </p:nvPicPr>
        <p:blipFill rotWithShape="1">
          <a:blip r:embed="rId3"/>
          <a:srcRect t="4742" b="4742"/>
          <a:stretch>
            <a:fillRect/>
          </a:stretch>
        </p:blipFill>
        <p:spPr>
          <a:xfrm>
            <a:off x="5505975" y="2616143"/>
            <a:ext cx="2494300" cy="2257708"/>
          </a:xfrm>
          <a:prstGeom prst="rect">
            <a:avLst/>
          </a:prstGeom>
          <a:noFill/>
          <a:ln>
            <a:noFill/>
          </a:ln>
        </p:spPr>
      </p:pic>
      <p:pic>
        <p:nvPicPr>
          <p:cNvPr id="343" name="Google Shape;343;p43"/>
          <p:cNvPicPr preferRelativeResize="0"/>
          <p:nvPr/>
        </p:nvPicPr>
        <p:blipFill rotWithShape="1">
          <a:blip r:embed="rId4"/>
          <a:srcRect t="4742" b="4742"/>
          <a:stretch>
            <a:fillRect/>
          </a:stretch>
        </p:blipFill>
        <p:spPr>
          <a:xfrm>
            <a:off x="6925900" y="928750"/>
            <a:ext cx="2231651" cy="2019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Sections of Grant Proposal Writing</a:t>
            </a:r>
          </a:p>
        </p:txBody>
      </p:sp>
      <p:sp>
        <p:nvSpPr>
          <p:cNvPr id="133" name="Google Shape;133;p19"/>
          <p:cNvSpPr txBox="1">
            <a:spLocks noGrp="1"/>
          </p:cNvSpPr>
          <p:nvPr>
            <p:ph type="body" idx="1"/>
          </p:nvPr>
        </p:nvSpPr>
        <p:spPr>
          <a:xfrm>
            <a:off x="4883600" y="2325475"/>
            <a:ext cx="3460500" cy="2261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a:t>Evaluation section</a:t>
            </a:r>
          </a:p>
          <a:p>
            <a:pPr marL="457200" marR="0" lvl="0" indent="-311150" algn="l" rtl="0">
              <a:lnSpc>
                <a:spcPct val="115000"/>
              </a:lnSpc>
              <a:spcBef>
                <a:spcPts val="0"/>
              </a:spcBef>
              <a:spcAft>
                <a:spcPts val="0"/>
              </a:spcAft>
              <a:buSzPts val="1300"/>
              <a:buChar char="●"/>
            </a:pPr>
            <a:r>
              <a:rPr lang="en-GB"/>
              <a:t>Other funding and sustainability</a:t>
            </a:r>
          </a:p>
          <a:p>
            <a:pPr marL="457200" marR="0" lvl="0" indent="-311150" algn="l" rtl="0">
              <a:lnSpc>
                <a:spcPct val="115000"/>
              </a:lnSpc>
              <a:spcBef>
                <a:spcPts val="0"/>
              </a:spcBef>
              <a:spcAft>
                <a:spcPts val="0"/>
              </a:spcAft>
              <a:buSzPts val="1300"/>
              <a:buChar char="●"/>
            </a:pPr>
            <a:r>
              <a:rPr lang="en-GB"/>
              <a:t>Information about your organization</a:t>
            </a:r>
          </a:p>
          <a:p>
            <a:pPr marL="457200" marR="0" lvl="0" indent="-311150" algn="l" rtl="0">
              <a:lnSpc>
                <a:spcPct val="115000"/>
              </a:lnSpc>
              <a:spcBef>
                <a:spcPts val="0"/>
              </a:spcBef>
              <a:spcAft>
                <a:spcPts val="0"/>
              </a:spcAft>
              <a:buSzPts val="1300"/>
              <a:buChar char="●"/>
            </a:pPr>
            <a:r>
              <a:rPr lang="en-GB"/>
              <a:t>Project budget</a:t>
            </a:r>
          </a:p>
          <a:p>
            <a:pPr marL="457200" marR="0" lvl="0" indent="0" algn="l" rtl="0">
              <a:lnSpc>
                <a:spcPct val="115000"/>
              </a:lnSpc>
              <a:spcBef>
                <a:spcPts val="1600"/>
              </a:spcBef>
              <a:spcAft>
                <a:spcPts val="0"/>
              </a:spcAft>
              <a:buNone/>
            </a:pPr>
            <a:endParaRPr lang="en-GB"/>
          </a:p>
          <a:p>
            <a:pPr marL="0" lvl="0" indent="0" algn="l" rtl="0">
              <a:spcBef>
                <a:spcPts val="1600"/>
              </a:spcBef>
              <a:spcAft>
                <a:spcPts val="1600"/>
              </a:spcAft>
              <a:buNone/>
            </a:pPr>
            <a:endParaRPr lang="en-GB"/>
          </a:p>
        </p:txBody>
      </p:sp>
      <p:sp>
        <p:nvSpPr>
          <p:cNvPr id="134" name="Google Shape;134;p19"/>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txBox="1">
            <a:spLocks noGrp="1"/>
          </p:cNvSpPr>
          <p:nvPr>
            <p:ph type="body" idx="1"/>
          </p:nvPr>
        </p:nvSpPr>
        <p:spPr>
          <a:xfrm>
            <a:off x="689975" y="2316475"/>
            <a:ext cx="4227900" cy="2279100"/>
          </a:xfrm>
          <a:prstGeom prst="rect">
            <a:avLst/>
          </a:prstGeom>
        </p:spPr>
        <p:txBody>
          <a:bodyPr spcFirstLastPara="1" wrap="square" lIns="91425" tIns="91425" rIns="91425" bIns="91425" anchor="t" anchorCtr="0">
            <a:noAutofit/>
          </a:bodyPr>
          <a:lstStyle/>
          <a:p>
            <a:pPr marL="457200" marR="0" lvl="0" indent="-311150" algn="l" rtl="0">
              <a:lnSpc>
                <a:spcPct val="115000"/>
              </a:lnSpc>
              <a:spcBef>
                <a:spcPts val="0"/>
              </a:spcBef>
              <a:spcAft>
                <a:spcPts val="0"/>
              </a:spcAft>
              <a:buSzPts val="1300"/>
              <a:buChar char="●"/>
            </a:pPr>
            <a:r>
              <a:rPr lang="en-GB"/>
              <a:t>Cover Letter</a:t>
            </a:r>
          </a:p>
          <a:p>
            <a:pPr marL="457200" marR="0" lvl="0" indent="-311150" algn="l" rtl="0">
              <a:lnSpc>
                <a:spcPct val="115000"/>
              </a:lnSpc>
              <a:spcBef>
                <a:spcPts val="0"/>
              </a:spcBef>
              <a:spcAft>
                <a:spcPts val="0"/>
              </a:spcAft>
              <a:buSzPts val="1300"/>
              <a:buChar char="●"/>
            </a:pPr>
            <a:r>
              <a:rPr lang="en-GB"/>
              <a:t>Executive summary</a:t>
            </a:r>
          </a:p>
          <a:p>
            <a:pPr marL="457200" marR="0" lvl="0" indent="-311150" algn="l" rtl="0">
              <a:lnSpc>
                <a:spcPct val="115000"/>
              </a:lnSpc>
              <a:spcBef>
                <a:spcPts val="0"/>
              </a:spcBef>
              <a:spcAft>
                <a:spcPts val="0"/>
              </a:spcAft>
              <a:buSzPts val="1300"/>
              <a:buChar char="●"/>
            </a:pPr>
            <a:r>
              <a:rPr lang="en-GB"/>
              <a:t>Need statement</a:t>
            </a:r>
          </a:p>
          <a:p>
            <a:pPr marL="457200" marR="0" lvl="0" indent="-311150" algn="l" rtl="0">
              <a:lnSpc>
                <a:spcPct val="115000"/>
              </a:lnSpc>
              <a:spcBef>
                <a:spcPts val="0"/>
              </a:spcBef>
              <a:spcAft>
                <a:spcPts val="0"/>
              </a:spcAft>
              <a:buSzPts val="1300"/>
              <a:buChar char="●"/>
            </a:pPr>
            <a:r>
              <a:rPr lang="en-GB"/>
              <a:t>Goals and objectives</a:t>
            </a:r>
          </a:p>
          <a:p>
            <a:pPr marL="457200" marR="0" lvl="0" indent="-311150" algn="l" rtl="0">
              <a:lnSpc>
                <a:spcPct val="115000"/>
              </a:lnSpc>
              <a:spcBef>
                <a:spcPts val="0"/>
              </a:spcBef>
              <a:spcAft>
                <a:spcPts val="0"/>
              </a:spcAft>
              <a:buSzPts val="1300"/>
              <a:buChar char="●"/>
            </a:pPr>
            <a:r>
              <a:rPr lang="en-GB"/>
              <a:t>Methods, strategies or program design</a:t>
            </a:r>
          </a:p>
          <a:p>
            <a:pPr marL="457200" marR="0" lvl="0" indent="0" algn="l" rtl="0">
              <a:lnSpc>
                <a:spcPct val="115000"/>
              </a:lnSpc>
              <a:spcBef>
                <a:spcPts val="1600"/>
              </a:spcBef>
              <a:spcAft>
                <a:spcPts val="0"/>
              </a:spcAft>
              <a:buNone/>
            </a:pPr>
            <a:endParaRPr lang="en-GB"/>
          </a:p>
          <a:p>
            <a:pPr marL="0" lvl="0" indent="0" algn="l" rtl="0">
              <a:spcBef>
                <a:spcPts val="1600"/>
              </a:spcBef>
              <a:spcAft>
                <a:spcPts val="1600"/>
              </a:spcAft>
              <a:buNone/>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Step 3: Describe What you hope to Achieve</a:t>
            </a:r>
          </a:p>
        </p:txBody>
      </p:sp>
      <p:sp>
        <p:nvSpPr>
          <p:cNvPr id="349" name="Google Shape;349;p44"/>
          <p:cNvSpPr txBox="1">
            <a:spLocks noGrp="1"/>
          </p:cNvSpPr>
          <p:nvPr>
            <p:ph type="body" idx="1"/>
          </p:nvPr>
        </p:nvSpPr>
        <p:spPr>
          <a:xfrm>
            <a:off x="777350" y="2038250"/>
            <a:ext cx="4688400" cy="2835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a:t>You've described a problem and identified the most likely causes. Now you need to focus on the solution or desired outcome of your proposed activity. What will occur as a result of your project? How will a situation improve? </a:t>
            </a:r>
          </a:p>
          <a:p>
            <a:pPr marL="457200" lvl="0" indent="-311150" algn="just" rtl="0">
              <a:lnSpc>
                <a:spcPct val="150000"/>
              </a:lnSpc>
              <a:spcBef>
                <a:spcPts val="0"/>
              </a:spcBef>
              <a:spcAft>
                <a:spcPts val="0"/>
              </a:spcAft>
              <a:buSzPts val="1300"/>
              <a:buChar char="●"/>
            </a:pPr>
            <a:r>
              <a:rPr lang="en-GB"/>
              <a:t>Identify Key Outcomes</a:t>
            </a:r>
          </a:p>
          <a:p>
            <a:pPr marL="457200" lvl="0" indent="-311150" algn="just" rtl="0">
              <a:lnSpc>
                <a:spcPct val="150000"/>
              </a:lnSpc>
              <a:spcBef>
                <a:spcPts val="0"/>
              </a:spcBef>
              <a:spcAft>
                <a:spcPts val="0"/>
              </a:spcAft>
              <a:buSzPts val="1300"/>
              <a:buChar char="●"/>
            </a:pPr>
            <a:r>
              <a:rPr lang="en-GB"/>
              <a:t>Set realistic and achievable outcomes</a:t>
            </a:r>
          </a:p>
          <a:p>
            <a:pPr marL="457200" lvl="0" indent="-311150" algn="just" rtl="0">
              <a:lnSpc>
                <a:spcPct val="150000"/>
              </a:lnSpc>
              <a:spcBef>
                <a:spcPts val="0"/>
              </a:spcBef>
              <a:spcAft>
                <a:spcPts val="0"/>
              </a:spcAft>
              <a:buSzPts val="1300"/>
              <a:buChar char="●"/>
            </a:pPr>
            <a:r>
              <a:rPr lang="en-GB"/>
              <a:t>Measure and record the result of your work</a:t>
            </a:r>
          </a:p>
          <a:p>
            <a:pPr marL="457200" lvl="0" indent="-311150" algn="just" rtl="0">
              <a:lnSpc>
                <a:spcPct val="150000"/>
              </a:lnSpc>
              <a:spcBef>
                <a:spcPts val="0"/>
              </a:spcBef>
              <a:spcAft>
                <a:spcPts val="0"/>
              </a:spcAft>
              <a:buSzPts val="1300"/>
              <a:buChar char="●"/>
            </a:pPr>
            <a:r>
              <a:rPr lang="en-GB"/>
              <a:t>Focus on end results</a:t>
            </a:r>
          </a:p>
          <a:p>
            <a:pPr marL="457200" marR="0" lvl="0" indent="0" algn="just" rtl="0">
              <a:lnSpc>
                <a:spcPct val="150000"/>
              </a:lnSpc>
              <a:spcBef>
                <a:spcPts val="0"/>
              </a:spcBef>
              <a:spcAft>
                <a:spcPts val="0"/>
              </a:spcAft>
              <a:buNone/>
            </a:pPr>
            <a:endParaRPr lang="en-GB"/>
          </a:p>
        </p:txBody>
      </p:sp>
      <p:sp>
        <p:nvSpPr>
          <p:cNvPr id="350" name="Google Shape;350;p44"/>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1" name="Google Shape;351;p44"/>
          <p:cNvPicPr preferRelativeResize="0"/>
          <p:nvPr/>
        </p:nvPicPr>
        <p:blipFill rotWithShape="1">
          <a:blip r:embed="rId3"/>
          <a:srcRect l="1550" r="1559"/>
          <a:stretch>
            <a:fillRect/>
          </a:stretch>
        </p:blipFill>
        <p:spPr>
          <a:xfrm>
            <a:off x="5564900" y="2176075"/>
            <a:ext cx="3086096" cy="201997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Step 4: Design your Program</a:t>
            </a:r>
          </a:p>
        </p:txBody>
      </p:sp>
      <p:sp>
        <p:nvSpPr>
          <p:cNvPr id="357" name="Google Shape;357;p45"/>
          <p:cNvSpPr txBox="1">
            <a:spLocks noGrp="1"/>
          </p:cNvSpPr>
          <p:nvPr>
            <p:ph type="body" idx="1"/>
          </p:nvPr>
        </p:nvSpPr>
        <p:spPr>
          <a:xfrm>
            <a:off x="777350" y="2038250"/>
            <a:ext cx="5146500" cy="2835600"/>
          </a:xfrm>
          <a:prstGeom prst="rect">
            <a:avLst/>
          </a:prstGeom>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None/>
            </a:pPr>
            <a:r>
              <a:rPr lang="en-GB"/>
              <a:t>Now that you know where you are and where you want to go, your next step is determining the best path to get there. </a:t>
            </a:r>
          </a:p>
          <a:p>
            <a:pPr marL="0" marR="0" lvl="0" indent="0" algn="just" rtl="0">
              <a:lnSpc>
                <a:spcPct val="150000"/>
              </a:lnSpc>
              <a:spcBef>
                <a:spcPts val="0"/>
              </a:spcBef>
              <a:spcAft>
                <a:spcPts val="0"/>
              </a:spcAft>
              <a:buNone/>
            </a:pPr>
            <a:r>
              <a:rPr lang="en-GB"/>
              <a:t>So, how do you decide the best path for your project?</a:t>
            </a:r>
          </a:p>
          <a:p>
            <a:pPr marL="457200" lvl="0" indent="-311150" algn="just" rtl="0">
              <a:lnSpc>
                <a:spcPct val="150000"/>
              </a:lnSpc>
              <a:spcBef>
                <a:spcPts val="0"/>
              </a:spcBef>
              <a:spcAft>
                <a:spcPts val="0"/>
              </a:spcAft>
              <a:buSzPts val="1300"/>
              <a:buChar char="●"/>
            </a:pPr>
            <a:r>
              <a:rPr lang="en-GB"/>
              <a:t>Get expert opinions</a:t>
            </a:r>
          </a:p>
          <a:p>
            <a:pPr marL="457200" lvl="0" indent="-311150" algn="just" rtl="0">
              <a:lnSpc>
                <a:spcPct val="150000"/>
              </a:lnSpc>
              <a:spcBef>
                <a:spcPts val="0"/>
              </a:spcBef>
              <a:spcAft>
                <a:spcPts val="0"/>
              </a:spcAft>
              <a:buSzPts val="1300"/>
              <a:buChar char="●"/>
            </a:pPr>
            <a:r>
              <a:rPr lang="en-GB"/>
              <a:t>Research on what others have done</a:t>
            </a:r>
          </a:p>
          <a:p>
            <a:pPr marL="457200" lvl="0" indent="-311150" algn="just" rtl="0">
              <a:lnSpc>
                <a:spcPct val="150000"/>
              </a:lnSpc>
              <a:spcBef>
                <a:spcPts val="0"/>
              </a:spcBef>
              <a:spcAft>
                <a:spcPts val="0"/>
              </a:spcAft>
              <a:buSzPts val="1300"/>
              <a:buChar char="●"/>
            </a:pPr>
            <a:r>
              <a:rPr lang="en-GB"/>
              <a:t>Get “buy ins” from stakeholder</a:t>
            </a:r>
          </a:p>
          <a:p>
            <a:pPr marL="457200" lvl="0" indent="-311150" algn="just" rtl="0">
              <a:lnSpc>
                <a:spcPct val="150000"/>
              </a:lnSpc>
              <a:spcBef>
                <a:spcPts val="0"/>
              </a:spcBef>
              <a:spcAft>
                <a:spcPts val="0"/>
              </a:spcAft>
              <a:buSzPts val="1300"/>
              <a:buChar char="●"/>
            </a:pPr>
            <a:r>
              <a:rPr lang="en-GB"/>
              <a:t>Clearly describe your solution</a:t>
            </a:r>
          </a:p>
          <a:p>
            <a:pPr marL="457200" marR="0" lvl="0" indent="0" algn="just" rtl="0">
              <a:lnSpc>
                <a:spcPct val="150000"/>
              </a:lnSpc>
              <a:spcBef>
                <a:spcPts val="0"/>
              </a:spcBef>
              <a:spcAft>
                <a:spcPts val="0"/>
              </a:spcAft>
              <a:buNone/>
            </a:pPr>
            <a:endParaRPr lang="en-GB"/>
          </a:p>
        </p:txBody>
      </p:sp>
      <p:sp>
        <p:nvSpPr>
          <p:cNvPr id="358" name="Google Shape;358;p45"/>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45"/>
          <p:cNvPicPr preferRelativeResize="0"/>
          <p:nvPr/>
        </p:nvPicPr>
        <p:blipFill>
          <a:blip r:embed="rId3"/>
          <a:stretch>
            <a:fillRect/>
          </a:stretch>
        </p:blipFill>
        <p:spPr>
          <a:xfrm>
            <a:off x="5288100" y="2038250"/>
            <a:ext cx="3855900" cy="21689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Step 4: Locate Funding Source</a:t>
            </a:r>
          </a:p>
        </p:txBody>
      </p:sp>
      <p:sp>
        <p:nvSpPr>
          <p:cNvPr id="365" name="Google Shape;365;p46"/>
          <p:cNvSpPr txBox="1">
            <a:spLocks noGrp="1"/>
          </p:cNvSpPr>
          <p:nvPr>
            <p:ph type="body" idx="1"/>
          </p:nvPr>
        </p:nvSpPr>
        <p:spPr>
          <a:xfrm>
            <a:off x="777350" y="1962050"/>
            <a:ext cx="5146500" cy="2835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dirty="0"/>
              <a:t>Locating funding  sources requires an investment of time and careful planning. To locate funding sources, start with people you know or the organizations you know. Once you find a promising funding source, learn as much as you can about that organization and its particular funding program. Ask yourself the following;</a:t>
            </a:r>
          </a:p>
          <a:p>
            <a:pPr marL="457200" marR="0" lvl="0" indent="-311150" algn="just" rtl="0">
              <a:lnSpc>
                <a:spcPct val="150000"/>
              </a:lnSpc>
              <a:spcBef>
                <a:spcPts val="0"/>
              </a:spcBef>
              <a:spcAft>
                <a:spcPts val="0"/>
              </a:spcAft>
              <a:buSzPts val="1300"/>
              <a:buChar char="●"/>
            </a:pPr>
            <a:r>
              <a:rPr lang="en-GB" dirty="0"/>
              <a:t>Do you want to work with this organization?</a:t>
            </a:r>
          </a:p>
          <a:p>
            <a:pPr marL="457200" marR="0" lvl="0" indent="-311150" algn="just" rtl="0">
              <a:lnSpc>
                <a:spcPct val="150000"/>
              </a:lnSpc>
              <a:spcBef>
                <a:spcPts val="0"/>
              </a:spcBef>
              <a:spcAft>
                <a:spcPts val="0"/>
              </a:spcAft>
              <a:buSzPts val="1300"/>
              <a:buChar char="●"/>
            </a:pPr>
            <a:r>
              <a:rPr lang="en-GB" dirty="0"/>
              <a:t>Does it typically fund organizations and projects like yours?</a:t>
            </a:r>
          </a:p>
          <a:p>
            <a:pPr marL="457200" marR="0" lvl="0" indent="-311150" algn="just" rtl="0">
              <a:lnSpc>
                <a:spcPct val="150000"/>
              </a:lnSpc>
              <a:spcBef>
                <a:spcPts val="0"/>
              </a:spcBef>
              <a:spcAft>
                <a:spcPts val="0"/>
              </a:spcAft>
              <a:buSzPts val="1300"/>
              <a:buChar char="●"/>
            </a:pPr>
            <a:r>
              <a:rPr lang="en-GB" dirty="0"/>
              <a:t>Do you qualify for a particular program?</a:t>
            </a:r>
          </a:p>
          <a:p>
            <a:pPr marL="457200" marR="0" lvl="0" indent="-311150" algn="just" rtl="0">
              <a:lnSpc>
                <a:spcPct val="150000"/>
              </a:lnSpc>
              <a:spcBef>
                <a:spcPts val="0"/>
              </a:spcBef>
              <a:spcAft>
                <a:spcPts val="0"/>
              </a:spcAft>
              <a:buSzPts val="1300"/>
              <a:buChar char="●"/>
            </a:pPr>
            <a:r>
              <a:rPr lang="en-GB" dirty="0"/>
              <a:t>Can you meet all of the grant requirements?</a:t>
            </a:r>
          </a:p>
          <a:p>
            <a:pPr marL="0" lvl="0" indent="0" algn="just" rtl="0">
              <a:lnSpc>
                <a:spcPct val="150000"/>
              </a:lnSpc>
              <a:spcBef>
                <a:spcPts val="0"/>
              </a:spcBef>
              <a:spcAft>
                <a:spcPts val="0"/>
              </a:spcAft>
              <a:buNone/>
            </a:pPr>
            <a:endParaRPr sz="1400" dirty="0">
              <a:solidFill>
                <a:srgbClr val="000000"/>
              </a:solidFill>
              <a:latin typeface="Roboto" panose="02000000000000000000"/>
              <a:ea typeface="Roboto" panose="02000000000000000000"/>
              <a:cs typeface="Roboto" panose="02000000000000000000"/>
              <a:sym typeface="Roboto" panose="02000000000000000000"/>
            </a:endParaRPr>
          </a:p>
          <a:p>
            <a:pPr marL="0" lvl="0" indent="0" algn="just" rtl="0">
              <a:lnSpc>
                <a:spcPct val="150000"/>
              </a:lnSpc>
              <a:spcBef>
                <a:spcPts val="0"/>
              </a:spcBef>
              <a:spcAft>
                <a:spcPts val="0"/>
              </a:spcAft>
              <a:buNone/>
            </a:pPr>
            <a:r>
              <a:rPr lang="en-GB" dirty="0"/>
              <a:t> </a:t>
            </a:r>
          </a:p>
          <a:p>
            <a:pPr marL="0" marR="0" lvl="0" indent="0" algn="just" rtl="0">
              <a:lnSpc>
                <a:spcPct val="150000"/>
              </a:lnSpc>
              <a:spcBef>
                <a:spcPts val="0"/>
              </a:spcBef>
              <a:spcAft>
                <a:spcPts val="0"/>
              </a:spcAft>
              <a:buNone/>
            </a:pPr>
            <a:endParaRPr lang="en-GB" dirty="0"/>
          </a:p>
          <a:p>
            <a:pPr marL="457200" marR="0" lvl="0" indent="0" algn="just" rtl="0">
              <a:lnSpc>
                <a:spcPct val="150000"/>
              </a:lnSpc>
              <a:spcBef>
                <a:spcPts val="0"/>
              </a:spcBef>
              <a:spcAft>
                <a:spcPts val="0"/>
              </a:spcAft>
              <a:buNone/>
            </a:pPr>
            <a:endParaRPr lang="en-GB" dirty="0"/>
          </a:p>
        </p:txBody>
      </p:sp>
      <p:sp>
        <p:nvSpPr>
          <p:cNvPr id="366" name="Google Shape;366;p46"/>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7" name="Google Shape;367;p46"/>
          <p:cNvPicPr preferRelativeResize="0"/>
          <p:nvPr/>
        </p:nvPicPr>
        <p:blipFill rotWithShape="1">
          <a:blip r:embed="rId3"/>
          <a:srcRect/>
          <a:stretch>
            <a:fillRect/>
          </a:stretch>
        </p:blipFill>
        <p:spPr>
          <a:xfrm>
            <a:off x="6186500" y="2037700"/>
            <a:ext cx="2231651" cy="2231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Step 4: Write your Proposal</a:t>
            </a:r>
          </a:p>
        </p:txBody>
      </p:sp>
      <p:sp>
        <p:nvSpPr>
          <p:cNvPr id="373" name="Google Shape;373;p47"/>
          <p:cNvSpPr txBox="1">
            <a:spLocks noGrp="1"/>
          </p:cNvSpPr>
          <p:nvPr>
            <p:ph type="body" idx="1"/>
          </p:nvPr>
        </p:nvSpPr>
        <p:spPr>
          <a:xfrm>
            <a:off x="777350" y="1962050"/>
            <a:ext cx="4713300" cy="2835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dirty="0"/>
              <a:t>Once you have a written description of your program’s needs, outcomes, and activities, use this as the basis for numerous grant applications</a:t>
            </a:r>
            <a:r>
              <a:rPr lang="en-GB" sz="1400" dirty="0">
                <a:solidFill>
                  <a:srgbClr val="000000"/>
                </a:solidFill>
                <a:latin typeface="Roboto" panose="02000000000000000000"/>
                <a:ea typeface="Roboto" panose="02000000000000000000"/>
                <a:cs typeface="Roboto" panose="02000000000000000000"/>
                <a:sym typeface="Roboto" panose="02000000000000000000"/>
              </a:rPr>
              <a:t>.</a:t>
            </a:r>
          </a:p>
          <a:p>
            <a:pPr marL="457200" marR="0" lvl="0" indent="-311150" algn="just" rtl="0">
              <a:lnSpc>
                <a:spcPct val="150000"/>
              </a:lnSpc>
              <a:spcBef>
                <a:spcPts val="0"/>
              </a:spcBef>
              <a:spcAft>
                <a:spcPts val="0"/>
              </a:spcAft>
              <a:buSzPts val="1300"/>
              <a:buChar char="●"/>
            </a:pPr>
            <a:r>
              <a:rPr lang="en-GB" dirty="0"/>
              <a:t>Follow the instructions</a:t>
            </a:r>
          </a:p>
          <a:p>
            <a:pPr marL="457200" marR="0" lvl="0" indent="-311150" algn="just" rtl="0">
              <a:lnSpc>
                <a:spcPct val="150000"/>
              </a:lnSpc>
              <a:spcBef>
                <a:spcPts val="0"/>
              </a:spcBef>
              <a:spcAft>
                <a:spcPts val="0"/>
              </a:spcAft>
              <a:buSzPts val="1300"/>
              <a:buChar char="●"/>
            </a:pPr>
            <a:r>
              <a:rPr lang="en-GB" dirty="0"/>
              <a:t>Study the criteria</a:t>
            </a:r>
          </a:p>
          <a:p>
            <a:pPr marL="457200" marR="0" lvl="0" indent="-311150" algn="just" rtl="0">
              <a:lnSpc>
                <a:spcPct val="150000"/>
              </a:lnSpc>
              <a:spcBef>
                <a:spcPts val="0"/>
              </a:spcBef>
              <a:spcAft>
                <a:spcPts val="0"/>
              </a:spcAft>
              <a:buSzPts val="1300"/>
              <a:buChar char="●"/>
            </a:pPr>
            <a:r>
              <a:rPr lang="en-GB" dirty="0"/>
              <a:t>Consider hiring a professional writer</a:t>
            </a:r>
          </a:p>
          <a:p>
            <a:pPr marL="457200" marR="0" lvl="0" indent="-311150" algn="just" rtl="0">
              <a:lnSpc>
                <a:spcPct val="150000"/>
              </a:lnSpc>
              <a:spcBef>
                <a:spcPts val="0"/>
              </a:spcBef>
              <a:spcAft>
                <a:spcPts val="0"/>
              </a:spcAft>
              <a:buSzPts val="1300"/>
              <a:buChar char="●"/>
            </a:pPr>
            <a:r>
              <a:rPr lang="en-GB" dirty="0"/>
              <a:t>Give your proposal to a cold reader to review</a:t>
            </a:r>
          </a:p>
          <a:p>
            <a:pPr marL="457200" marR="0" lvl="0" indent="-311150" algn="just" rtl="0">
              <a:lnSpc>
                <a:spcPct val="150000"/>
              </a:lnSpc>
              <a:spcBef>
                <a:spcPts val="0"/>
              </a:spcBef>
              <a:spcAft>
                <a:spcPts val="0"/>
              </a:spcAft>
              <a:buSzPts val="1300"/>
              <a:buChar char="●"/>
            </a:pPr>
            <a:r>
              <a:rPr lang="en-GB" dirty="0"/>
              <a:t>Meet deadlines</a:t>
            </a:r>
          </a:p>
          <a:p>
            <a:pPr marL="0" lvl="0" indent="0" algn="just" rtl="0">
              <a:lnSpc>
                <a:spcPct val="150000"/>
              </a:lnSpc>
              <a:spcBef>
                <a:spcPts val="0"/>
              </a:spcBef>
              <a:spcAft>
                <a:spcPts val="0"/>
              </a:spcAft>
              <a:buNone/>
            </a:pPr>
            <a:endParaRPr sz="1400" dirty="0">
              <a:solidFill>
                <a:srgbClr val="000000"/>
              </a:solidFill>
              <a:latin typeface="Roboto" panose="02000000000000000000"/>
              <a:ea typeface="Roboto" panose="02000000000000000000"/>
              <a:cs typeface="Roboto" panose="02000000000000000000"/>
              <a:sym typeface="Roboto" panose="02000000000000000000"/>
            </a:endParaRPr>
          </a:p>
          <a:p>
            <a:pPr marL="0" lvl="0" indent="0" algn="just" rtl="0">
              <a:lnSpc>
                <a:spcPct val="150000"/>
              </a:lnSpc>
              <a:spcBef>
                <a:spcPts val="0"/>
              </a:spcBef>
              <a:spcAft>
                <a:spcPts val="0"/>
              </a:spcAft>
              <a:buNone/>
            </a:pPr>
            <a:r>
              <a:rPr lang="en-GB" dirty="0"/>
              <a:t> </a:t>
            </a:r>
          </a:p>
          <a:p>
            <a:pPr marL="0" marR="0" lvl="0" indent="0" algn="just" rtl="0">
              <a:lnSpc>
                <a:spcPct val="150000"/>
              </a:lnSpc>
              <a:spcBef>
                <a:spcPts val="0"/>
              </a:spcBef>
              <a:spcAft>
                <a:spcPts val="0"/>
              </a:spcAft>
              <a:buNone/>
            </a:pPr>
            <a:endParaRPr lang="en-GB" dirty="0"/>
          </a:p>
          <a:p>
            <a:pPr marL="457200" marR="0" lvl="0" indent="0" algn="just" rtl="0">
              <a:lnSpc>
                <a:spcPct val="150000"/>
              </a:lnSpc>
              <a:spcBef>
                <a:spcPts val="0"/>
              </a:spcBef>
              <a:spcAft>
                <a:spcPts val="0"/>
              </a:spcAft>
              <a:buNone/>
            </a:pPr>
            <a:endParaRPr lang="en-GB" dirty="0"/>
          </a:p>
        </p:txBody>
      </p:sp>
      <p:sp>
        <p:nvSpPr>
          <p:cNvPr id="374" name="Google Shape;374;p47"/>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5" name="Google Shape;375;p47"/>
          <p:cNvPicPr preferRelativeResize="0"/>
          <p:nvPr/>
        </p:nvPicPr>
        <p:blipFill rotWithShape="1">
          <a:blip r:embed="rId3"/>
          <a:srcRect t="9290" b="9282"/>
          <a:stretch>
            <a:fillRect/>
          </a:stretch>
        </p:blipFill>
        <p:spPr>
          <a:xfrm>
            <a:off x="5576075" y="1962050"/>
            <a:ext cx="3307675" cy="2338650"/>
          </a:xfrm>
          <a:prstGeom prst="rect">
            <a:avLst/>
          </a:prstGeom>
          <a:noFill/>
          <a:ln>
            <a:noFill/>
          </a:ln>
        </p:spPr>
      </p:pic>
      <p:pic>
        <p:nvPicPr>
          <p:cNvPr id="376" name="Google Shape;376;p47"/>
          <p:cNvPicPr preferRelativeResize="0"/>
          <p:nvPr/>
        </p:nvPicPr>
        <p:blipFill rotWithShape="1">
          <a:blip r:embed="rId4"/>
          <a:srcRect r="5311"/>
          <a:stretch>
            <a:fillRect/>
          </a:stretch>
        </p:blipFill>
        <p:spPr>
          <a:xfrm>
            <a:off x="6523050" y="573150"/>
            <a:ext cx="2360700" cy="17950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380"/>
        <p:cNvGrpSpPr/>
        <p:nvPr/>
      </p:nvGrpSpPr>
      <p:grpSpPr>
        <a:xfrm>
          <a:off x="0" y="0"/>
          <a:ext cx="0" cy="0"/>
          <a:chOff x="0" y="0"/>
          <a:chExt cx="0" cy="0"/>
        </a:xfrm>
      </p:grpSpPr>
      <p:sp>
        <p:nvSpPr>
          <p:cNvPr id="381" name="Google Shape;381;p48"/>
          <p:cNvSpPr txBox="1">
            <a:spLocks noGrp="1"/>
          </p:cNvSpPr>
          <p:nvPr>
            <p:ph type="title"/>
          </p:nvPr>
        </p:nvSpPr>
        <p:spPr>
          <a:xfrm>
            <a:off x="6799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Section 3</a:t>
            </a:r>
            <a:endParaRPr>
              <a:solidFill>
                <a:schemeClr val="lt1"/>
              </a:solidFill>
            </a:endParaRPr>
          </a:p>
        </p:txBody>
      </p:sp>
      <p:sp>
        <p:nvSpPr>
          <p:cNvPr id="382" name="Google Shape;382;p48"/>
          <p:cNvSpPr txBox="1">
            <a:spLocks noGrp="1"/>
          </p:cNvSpPr>
          <p:nvPr>
            <p:ph type="body" idx="1"/>
          </p:nvPr>
        </p:nvSpPr>
        <p:spPr>
          <a:xfrm>
            <a:off x="679900" y="1904625"/>
            <a:ext cx="295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600">
                <a:solidFill>
                  <a:schemeClr val="lt1"/>
                </a:solidFill>
                <a:latin typeface="Raleway"/>
                <a:ea typeface="Raleway"/>
                <a:cs typeface="Raleway"/>
                <a:sym typeface="Raleway"/>
              </a:rPr>
              <a:t>Applying for Grants</a:t>
            </a:r>
            <a:endParaRPr>
              <a:solidFill>
                <a:schemeClr val="lt1"/>
              </a:solidFill>
            </a:endParaRPr>
          </a:p>
        </p:txBody>
      </p:sp>
      <p:sp>
        <p:nvSpPr>
          <p:cNvPr id="383" name="Google Shape;383;p48"/>
          <p:cNvSpPr/>
          <p:nvPr/>
        </p:nvSpPr>
        <p:spPr>
          <a:xfrm>
            <a:off x="13550" y="2700"/>
            <a:ext cx="9144000" cy="4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8"/>
          <p:cNvSpPr txBox="1"/>
          <p:nvPr/>
        </p:nvSpPr>
        <p:spPr>
          <a:xfrm>
            <a:off x="4082500" y="1904625"/>
            <a:ext cx="4286100" cy="24879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999999"/>
              </a:buClr>
              <a:buSzPts val="1900"/>
              <a:buFont typeface="Raleway"/>
              <a:buChar char="●"/>
            </a:pPr>
            <a:r>
              <a:rPr lang="en-GB" sz="1900" dirty="0">
                <a:solidFill>
                  <a:srgbClr val="999999"/>
                </a:solidFill>
                <a:latin typeface="Raleway"/>
                <a:ea typeface="Raleway"/>
                <a:cs typeface="Raleway"/>
                <a:sym typeface="Raleway"/>
              </a:rPr>
              <a:t>How to write a grant proposal</a:t>
            </a:r>
            <a:endParaRPr sz="1900" dirty="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chemeClr val="lt1"/>
              </a:buClr>
              <a:buSzPts val="1900"/>
              <a:buFont typeface="Raleway"/>
              <a:buChar char="●"/>
            </a:pPr>
            <a:r>
              <a:rPr lang="en-GB" sz="1900" dirty="0">
                <a:solidFill>
                  <a:schemeClr val="lt1"/>
                </a:solidFill>
                <a:latin typeface="Raleway"/>
                <a:ea typeface="Raleway"/>
                <a:cs typeface="Raleway"/>
                <a:sym typeface="Raleway"/>
              </a:rPr>
              <a:t>How to assess funds when there is no grant</a:t>
            </a:r>
            <a:endParaRPr sz="1900" dirty="0">
              <a:solidFill>
                <a:schemeClr val="lt1"/>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dirty="0">
                <a:solidFill>
                  <a:srgbClr val="999999"/>
                </a:solidFill>
                <a:latin typeface="Raleway"/>
                <a:ea typeface="Raleway"/>
                <a:cs typeface="Raleway"/>
                <a:sym typeface="Raleway"/>
              </a:rPr>
              <a:t>How to write a concept note</a:t>
            </a:r>
            <a:endParaRPr sz="1900" dirty="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dirty="0">
                <a:solidFill>
                  <a:srgbClr val="999999"/>
                </a:solidFill>
                <a:latin typeface="Raleway"/>
                <a:ea typeface="Raleway"/>
                <a:cs typeface="Raleway"/>
                <a:sym typeface="Raleway"/>
              </a:rPr>
              <a:t>How to write a  business plan</a:t>
            </a:r>
            <a:endParaRPr sz="1900" dirty="0">
              <a:solidFill>
                <a:srgbClr val="999999"/>
              </a:solidFill>
              <a:latin typeface="Raleway"/>
              <a:ea typeface="Raleway"/>
              <a:cs typeface="Raleway"/>
              <a:sym typeface="Raleway"/>
            </a:endParaRPr>
          </a:p>
        </p:txBody>
      </p:sp>
      <p:cxnSp>
        <p:nvCxnSpPr>
          <p:cNvPr id="385" name="Google Shape;385;p48"/>
          <p:cNvCxnSpPr/>
          <p:nvPr/>
        </p:nvCxnSpPr>
        <p:spPr>
          <a:xfrm>
            <a:off x="3966325" y="795125"/>
            <a:ext cx="0" cy="3978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assess funds when there is no Grant</a:t>
            </a:r>
          </a:p>
        </p:txBody>
      </p:sp>
      <p:sp>
        <p:nvSpPr>
          <p:cNvPr id="391" name="Google Shape;391;p49"/>
          <p:cNvSpPr txBox="1">
            <a:spLocks noGrp="1"/>
          </p:cNvSpPr>
          <p:nvPr>
            <p:ph type="body" idx="1"/>
          </p:nvPr>
        </p:nvSpPr>
        <p:spPr>
          <a:xfrm>
            <a:off x="777350" y="1962050"/>
            <a:ext cx="4713300" cy="2835600"/>
          </a:xfrm>
          <a:prstGeom prst="rect">
            <a:avLst/>
          </a:prstGeom>
        </p:spPr>
        <p:txBody>
          <a:bodyPr spcFirstLastPara="1" wrap="square" lIns="91425" tIns="91425" rIns="91425" bIns="91425" anchor="t" anchorCtr="0">
            <a:noAutofit/>
          </a:bodyPr>
          <a:lstStyle/>
          <a:p>
            <a:pPr marL="457200" marR="0" lvl="0" indent="-311150" algn="just" rtl="0">
              <a:lnSpc>
                <a:spcPct val="150000"/>
              </a:lnSpc>
              <a:spcBef>
                <a:spcPts val="0"/>
              </a:spcBef>
              <a:spcAft>
                <a:spcPts val="0"/>
              </a:spcAft>
              <a:buSzPts val="1300"/>
              <a:buChar char="●"/>
            </a:pPr>
            <a:r>
              <a:rPr lang="en-GB"/>
              <a:t>Visit your local bank or an online company</a:t>
            </a:r>
          </a:p>
          <a:p>
            <a:pPr marL="457200" marR="0" lvl="0" indent="-311150" algn="just" rtl="0">
              <a:lnSpc>
                <a:spcPct val="150000"/>
              </a:lnSpc>
              <a:spcBef>
                <a:spcPts val="0"/>
              </a:spcBef>
              <a:spcAft>
                <a:spcPts val="0"/>
              </a:spcAft>
              <a:buSzPts val="1300"/>
              <a:buChar char="●"/>
            </a:pPr>
            <a:r>
              <a:rPr lang="en-GB"/>
              <a:t>Seek help from friends and family</a:t>
            </a:r>
          </a:p>
          <a:p>
            <a:pPr marL="457200" marR="0" lvl="0" indent="-311150" algn="just" rtl="0">
              <a:lnSpc>
                <a:spcPct val="150000"/>
              </a:lnSpc>
              <a:spcBef>
                <a:spcPts val="0"/>
              </a:spcBef>
              <a:spcAft>
                <a:spcPts val="0"/>
              </a:spcAft>
              <a:buSzPts val="1300"/>
              <a:buChar char="●"/>
            </a:pPr>
            <a:r>
              <a:rPr lang="en-GB"/>
              <a:t>Venture Capitalist</a:t>
            </a:r>
          </a:p>
          <a:p>
            <a:pPr marL="457200" marR="0" lvl="0" indent="-311150" algn="just" rtl="0">
              <a:lnSpc>
                <a:spcPct val="150000"/>
              </a:lnSpc>
              <a:spcBef>
                <a:spcPts val="0"/>
              </a:spcBef>
              <a:spcAft>
                <a:spcPts val="0"/>
              </a:spcAft>
              <a:buSzPts val="1300"/>
              <a:buChar char="●"/>
            </a:pPr>
            <a:r>
              <a:rPr lang="en-GB"/>
              <a:t>Angel Investors</a:t>
            </a:r>
          </a:p>
          <a:p>
            <a:pPr marL="457200" marR="0" lvl="0" indent="-311150" algn="just" rtl="0">
              <a:lnSpc>
                <a:spcPct val="150000"/>
              </a:lnSpc>
              <a:spcBef>
                <a:spcPts val="0"/>
              </a:spcBef>
              <a:spcAft>
                <a:spcPts val="0"/>
              </a:spcAft>
              <a:buSzPts val="1300"/>
              <a:buChar char="●"/>
            </a:pPr>
            <a:r>
              <a:rPr lang="en-GB"/>
              <a:t>Crowdfunding</a:t>
            </a:r>
          </a:p>
          <a:p>
            <a:pPr marL="457200" marR="0" lvl="0" indent="-311150" algn="just" rtl="0">
              <a:lnSpc>
                <a:spcPct val="150000"/>
              </a:lnSpc>
              <a:spcBef>
                <a:spcPts val="0"/>
              </a:spcBef>
              <a:spcAft>
                <a:spcPts val="0"/>
              </a:spcAft>
              <a:buSzPts val="1300"/>
              <a:buChar char="●"/>
            </a:pPr>
            <a:r>
              <a:rPr lang="en-GB"/>
              <a:t>Look for a strategic partner</a:t>
            </a:r>
          </a:p>
          <a:p>
            <a:pPr marL="457200" marR="0" lvl="0" indent="-311150" algn="just" rtl="0">
              <a:lnSpc>
                <a:spcPct val="150000"/>
              </a:lnSpc>
              <a:spcBef>
                <a:spcPts val="0"/>
              </a:spcBef>
              <a:spcAft>
                <a:spcPts val="0"/>
              </a:spcAft>
              <a:buSzPts val="1300"/>
              <a:buChar char="●"/>
            </a:pPr>
            <a:r>
              <a:rPr lang="en-GB"/>
              <a:t>Deep in to your personal savings</a:t>
            </a:r>
          </a:p>
          <a:p>
            <a:pPr marL="457200" marR="0" lvl="0" indent="-311150" algn="just" rtl="0">
              <a:lnSpc>
                <a:spcPct val="150000"/>
              </a:lnSpc>
              <a:spcBef>
                <a:spcPts val="0"/>
              </a:spcBef>
              <a:spcAft>
                <a:spcPts val="0"/>
              </a:spcAft>
              <a:buSzPts val="1300"/>
              <a:buChar char="●"/>
            </a:pPr>
            <a:r>
              <a:rPr lang="en-GB"/>
              <a:t>Try to minimize initial business cost</a:t>
            </a:r>
          </a:p>
          <a:p>
            <a:pPr marL="0" lvl="0" indent="0" algn="just" rtl="0">
              <a:lnSpc>
                <a:spcPct val="150000"/>
              </a:lnSpc>
              <a:spcBef>
                <a:spcPts val="0"/>
              </a:spcBef>
              <a:spcAft>
                <a:spcPts val="0"/>
              </a:spcAft>
              <a:buNone/>
            </a:pPr>
            <a:endParaRPr sz="1400">
              <a:solidFill>
                <a:srgbClr val="000000"/>
              </a:solidFill>
              <a:latin typeface="Roboto" panose="02000000000000000000"/>
              <a:ea typeface="Roboto" panose="02000000000000000000"/>
              <a:cs typeface="Roboto" panose="02000000000000000000"/>
              <a:sym typeface="Roboto" panose="02000000000000000000"/>
            </a:endParaRPr>
          </a:p>
          <a:p>
            <a:pPr marL="0" lvl="0" indent="0" algn="just" rtl="0">
              <a:lnSpc>
                <a:spcPct val="150000"/>
              </a:lnSpc>
              <a:spcBef>
                <a:spcPts val="0"/>
              </a:spcBef>
              <a:spcAft>
                <a:spcPts val="0"/>
              </a:spcAft>
              <a:buNone/>
            </a:pPr>
            <a:r>
              <a:rPr lang="en-GB"/>
              <a:t> </a:t>
            </a:r>
          </a:p>
          <a:p>
            <a:pPr marL="0" marR="0" lvl="0" indent="0" algn="just" rtl="0">
              <a:lnSpc>
                <a:spcPct val="150000"/>
              </a:lnSpc>
              <a:spcBef>
                <a:spcPts val="0"/>
              </a:spcBef>
              <a:spcAft>
                <a:spcPts val="0"/>
              </a:spcAft>
              <a:buNone/>
            </a:pPr>
            <a:endParaRPr lang="en-GB"/>
          </a:p>
          <a:p>
            <a:pPr marL="457200" marR="0" lvl="0" indent="0" algn="just" rtl="0">
              <a:lnSpc>
                <a:spcPct val="150000"/>
              </a:lnSpc>
              <a:spcBef>
                <a:spcPts val="0"/>
              </a:spcBef>
              <a:spcAft>
                <a:spcPts val="0"/>
              </a:spcAft>
              <a:buNone/>
            </a:pPr>
            <a:endParaRPr lang="en-GB"/>
          </a:p>
        </p:txBody>
      </p:sp>
      <p:sp>
        <p:nvSpPr>
          <p:cNvPr id="392" name="Google Shape;392;p49"/>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p49"/>
          <p:cNvPicPr preferRelativeResize="0"/>
          <p:nvPr/>
        </p:nvPicPr>
        <p:blipFill>
          <a:blip r:embed="rId3"/>
          <a:stretch>
            <a:fillRect/>
          </a:stretch>
        </p:blipFill>
        <p:spPr>
          <a:xfrm>
            <a:off x="5345600" y="2038250"/>
            <a:ext cx="3348553" cy="251141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397"/>
        <p:cNvGrpSpPr/>
        <p:nvPr/>
      </p:nvGrpSpPr>
      <p:grpSpPr>
        <a:xfrm>
          <a:off x="0" y="0"/>
          <a:ext cx="0" cy="0"/>
          <a:chOff x="0" y="0"/>
          <a:chExt cx="0" cy="0"/>
        </a:xfrm>
      </p:grpSpPr>
      <p:sp>
        <p:nvSpPr>
          <p:cNvPr id="398" name="Google Shape;398;p50"/>
          <p:cNvSpPr txBox="1">
            <a:spLocks noGrp="1"/>
          </p:cNvSpPr>
          <p:nvPr>
            <p:ph type="title"/>
          </p:nvPr>
        </p:nvSpPr>
        <p:spPr>
          <a:xfrm>
            <a:off x="6799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Section 3</a:t>
            </a:r>
            <a:endParaRPr>
              <a:solidFill>
                <a:schemeClr val="lt1"/>
              </a:solidFill>
            </a:endParaRPr>
          </a:p>
        </p:txBody>
      </p:sp>
      <p:sp>
        <p:nvSpPr>
          <p:cNvPr id="399" name="Google Shape;399;p50"/>
          <p:cNvSpPr txBox="1">
            <a:spLocks noGrp="1"/>
          </p:cNvSpPr>
          <p:nvPr>
            <p:ph type="body" idx="1"/>
          </p:nvPr>
        </p:nvSpPr>
        <p:spPr>
          <a:xfrm>
            <a:off x="679900" y="1904625"/>
            <a:ext cx="295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600">
                <a:solidFill>
                  <a:schemeClr val="lt1"/>
                </a:solidFill>
                <a:latin typeface="Raleway"/>
                <a:ea typeface="Raleway"/>
                <a:cs typeface="Raleway"/>
                <a:sym typeface="Raleway"/>
              </a:rPr>
              <a:t>Applying for Grants</a:t>
            </a:r>
            <a:endParaRPr>
              <a:solidFill>
                <a:schemeClr val="lt1"/>
              </a:solidFill>
            </a:endParaRPr>
          </a:p>
        </p:txBody>
      </p:sp>
      <p:sp>
        <p:nvSpPr>
          <p:cNvPr id="400" name="Google Shape;400;p50"/>
          <p:cNvSpPr/>
          <p:nvPr/>
        </p:nvSpPr>
        <p:spPr>
          <a:xfrm>
            <a:off x="13550" y="2700"/>
            <a:ext cx="9144000" cy="4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0"/>
          <p:cNvSpPr txBox="1"/>
          <p:nvPr/>
        </p:nvSpPr>
        <p:spPr>
          <a:xfrm>
            <a:off x="4082500" y="1904625"/>
            <a:ext cx="4286100" cy="24879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999999"/>
              </a:buClr>
              <a:buSzPts val="1900"/>
              <a:buFont typeface="Raleway"/>
              <a:buChar char="●"/>
            </a:pPr>
            <a:r>
              <a:rPr lang="en-GB" sz="1900" dirty="0">
                <a:solidFill>
                  <a:srgbClr val="999999"/>
                </a:solidFill>
                <a:latin typeface="Raleway"/>
                <a:ea typeface="Raleway"/>
                <a:cs typeface="Raleway"/>
                <a:sym typeface="Raleway"/>
              </a:rPr>
              <a:t>How to write a grant proposal</a:t>
            </a:r>
            <a:endParaRPr sz="1900" dirty="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dirty="0">
                <a:solidFill>
                  <a:srgbClr val="999999"/>
                </a:solidFill>
                <a:latin typeface="Raleway"/>
                <a:ea typeface="Raleway"/>
                <a:cs typeface="Raleway"/>
                <a:sym typeface="Raleway"/>
              </a:rPr>
              <a:t>How to assess funds when there is no grant</a:t>
            </a:r>
            <a:endParaRPr sz="1900" dirty="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chemeClr val="lt1"/>
              </a:buClr>
              <a:buSzPts val="1900"/>
              <a:buFont typeface="Raleway"/>
              <a:buChar char="●"/>
            </a:pPr>
            <a:r>
              <a:rPr lang="en-GB" sz="1900" dirty="0">
                <a:solidFill>
                  <a:schemeClr val="lt1"/>
                </a:solidFill>
                <a:latin typeface="Raleway"/>
                <a:ea typeface="Raleway"/>
                <a:cs typeface="Raleway"/>
                <a:sym typeface="Raleway"/>
              </a:rPr>
              <a:t>How to write  a concept note</a:t>
            </a:r>
            <a:endParaRPr sz="1900" dirty="0">
              <a:solidFill>
                <a:schemeClr val="lt1"/>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dirty="0">
                <a:solidFill>
                  <a:srgbClr val="999999"/>
                </a:solidFill>
                <a:latin typeface="Raleway"/>
                <a:ea typeface="Raleway"/>
                <a:cs typeface="Raleway"/>
                <a:sym typeface="Raleway"/>
              </a:rPr>
              <a:t>How to write business plan</a:t>
            </a:r>
            <a:endParaRPr sz="1900" dirty="0">
              <a:solidFill>
                <a:srgbClr val="999999"/>
              </a:solidFill>
              <a:latin typeface="Raleway"/>
              <a:ea typeface="Raleway"/>
              <a:cs typeface="Raleway"/>
              <a:sym typeface="Raleway"/>
            </a:endParaRPr>
          </a:p>
        </p:txBody>
      </p:sp>
      <p:cxnSp>
        <p:nvCxnSpPr>
          <p:cNvPr id="402" name="Google Shape;402;p50"/>
          <p:cNvCxnSpPr/>
          <p:nvPr/>
        </p:nvCxnSpPr>
        <p:spPr>
          <a:xfrm>
            <a:off x="3966325" y="795125"/>
            <a:ext cx="0" cy="3978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How to Write A Concept Note</a:t>
            </a:r>
          </a:p>
        </p:txBody>
      </p:sp>
      <p:sp>
        <p:nvSpPr>
          <p:cNvPr id="408" name="Google Shape;408;p51"/>
          <p:cNvSpPr txBox="1">
            <a:spLocks noGrp="1"/>
          </p:cNvSpPr>
          <p:nvPr>
            <p:ph type="body" idx="1"/>
          </p:nvPr>
        </p:nvSpPr>
        <p:spPr>
          <a:xfrm>
            <a:off x="777350" y="2114450"/>
            <a:ext cx="7117500" cy="2149200"/>
          </a:xfrm>
          <a:prstGeom prst="rect">
            <a:avLst/>
          </a:prstGeom>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None/>
            </a:pPr>
            <a:r>
              <a:rPr lang="en-GB" b="1"/>
              <a:t>WHAT IS A CONCEPT NOTE?</a:t>
            </a:r>
            <a:endParaRPr b="1"/>
          </a:p>
          <a:p>
            <a:pPr marL="0" marR="0" lvl="0" indent="0" algn="just" rtl="0">
              <a:lnSpc>
                <a:spcPct val="150000"/>
              </a:lnSpc>
              <a:spcBef>
                <a:spcPts val="0"/>
              </a:spcBef>
              <a:spcAft>
                <a:spcPts val="0"/>
              </a:spcAft>
              <a:buNone/>
            </a:pPr>
            <a:r>
              <a:rPr lang="en-GB"/>
              <a:t>A Concept Note is perhaps the shortest expression your project idea, given on paper to a donor. It is usually requested by the donor in situations where no proposals have been solicited from NGOs. Sections or guidlines  of a concept note include but not limited to the following:</a:t>
            </a:r>
          </a:p>
          <a:p>
            <a:pPr marL="457200" lvl="0" indent="-311150" algn="just" rtl="0">
              <a:lnSpc>
                <a:spcPct val="150000"/>
              </a:lnSpc>
              <a:spcBef>
                <a:spcPts val="0"/>
              </a:spcBef>
              <a:spcAft>
                <a:spcPts val="0"/>
              </a:spcAft>
              <a:buSzPts val="1300"/>
              <a:buChar char="●"/>
            </a:pPr>
            <a:r>
              <a:rPr lang="en-GB"/>
              <a:t>Introduction</a:t>
            </a:r>
          </a:p>
          <a:p>
            <a:pPr marL="457200" lvl="0" indent="-311150" algn="just" rtl="0">
              <a:lnSpc>
                <a:spcPct val="150000"/>
              </a:lnSpc>
              <a:spcBef>
                <a:spcPts val="0"/>
              </a:spcBef>
              <a:spcAft>
                <a:spcPts val="0"/>
              </a:spcAft>
              <a:buSzPts val="1300"/>
              <a:buChar char="●"/>
            </a:pPr>
            <a:r>
              <a:rPr lang="en-GB"/>
              <a:t>Title of project</a:t>
            </a:r>
          </a:p>
          <a:p>
            <a:pPr marL="457200" lvl="0" indent="-311150" algn="just" rtl="0">
              <a:lnSpc>
                <a:spcPct val="150000"/>
              </a:lnSpc>
              <a:spcBef>
                <a:spcPts val="0"/>
              </a:spcBef>
              <a:spcAft>
                <a:spcPts val="0"/>
              </a:spcAft>
              <a:buSzPts val="1300"/>
              <a:buChar char="●"/>
            </a:pPr>
            <a:r>
              <a:rPr lang="en-GB"/>
              <a:t>Introduction of the project</a:t>
            </a:r>
          </a:p>
          <a:p>
            <a:pPr marL="0" lvl="0" indent="0" algn="just" rtl="0">
              <a:lnSpc>
                <a:spcPct val="150000"/>
              </a:lnSpc>
              <a:spcBef>
                <a:spcPts val="0"/>
              </a:spcBef>
              <a:spcAft>
                <a:spcPts val="0"/>
              </a:spcAft>
              <a:buNone/>
            </a:pPr>
            <a:endParaRPr sz="1400">
              <a:solidFill>
                <a:srgbClr val="000000"/>
              </a:solidFill>
              <a:latin typeface="Roboto" panose="02000000000000000000"/>
              <a:ea typeface="Roboto" panose="02000000000000000000"/>
              <a:cs typeface="Roboto" panose="02000000000000000000"/>
              <a:sym typeface="Roboto" panose="02000000000000000000"/>
            </a:endParaRPr>
          </a:p>
          <a:p>
            <a:pPr marL="0" lvl="0" indent="0" algn="just" rtl="0">
              <a:lnSpc>
                <a:spcPct val="150000"/>
              </a:lnSpc>
              <a:spcBef>
                <a:spcPts val="0"/>
              </a:spcBef>
              <a:spcAft>
                <a:spcPts val="0"/>
              </a:spcAft>
              <a:buNone/>
            </a:pPr>
            <a:r>
              <a:rPr lang="en-GB"/>
              <a:t> </a:t>
            </a:r>
          </a:p>
          <a:p>
            <a:pPr marL="0" marR="0" lvl="0" indent="0" algn="just" rtl="0">
              <a:lnSpc>
                <a:spcPct val="150000"/>
              </a:lnSpc>
              <a:spcBef>
                <a:spcPts val="0"/>
              </a:spcBef>
              <a:spcAft>
                <a:spcPts val="0"/>
              </a:spcAft>
              <a:buNone/>
            </a:pPr>
            <a:endParaRPr lang="en-GB"/>
          </a:p>
          <a:p>
            <a:pPr marL="457200" marR="0" lvl="0" indent="0" algn="just" rtl="0">
              <a:lnSpc>
                <a:spcPct val="150000"/>
              </a:lnSpc>
              <a:spcBef>
                <a:spcPts val="0"/>
              </a:spcBef>
              <a:spcAft>
                <a:spcPts val="0"/>
              </a:spcAft>
              <a:buNone/>
            </a:pPr>
            <a:endParaRPr lang="en-GB"/>
          </a:p>
        </p:txBody>
      </p:sp>
      <p:sp>
        <p:nvSpPr>
          <p:cNvPr id="409" name="Google Shape;409;p51"/>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How to Write A Concept Note Cont.</a:t>
            </a:r>
          </a:p>
        </p:txBody>
      </p:sp>
      <p:sp>
        <p:nvSpPr>
          <p:cNvPr id="415" name="Google Shape;415;p52"/>
          <p:cNvSpPr txBox="1">
            <a:spLocks noGrp="1"/>
          </p:cNvSpPr>
          <p:nvPr>
            <p:ph type="body" idx="1"/>
          </p:nvPr>
        </p:nvSpPr>
        <p:spPr>
          <a:xfrm>
            <a:off x="777350" y="1962050"/>
            <a:ext cx="5580600" cy="27192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a:p>
          <a:p>
            <a:pPr marL="457200" lvl="0" indent="-311150" algn="just" rtl="0">
              <a:lnSpc>
                <a:spcPct val="150000"/>
              </a:lnSpc>
              <a:spcBef>
                <a:spcPts val="0"/>
              </a:spcBef>
              <a:spcAft>
                <a:spcPts val="0"/>
              </a:spcAft>
              <a:buSzPts val="1300"/>
              <a:buChar char="●"/>
            </a:pPr>
            <a:r>
              <a:rPr lang="en-GB"/>
              <a:t>Explain the cause of the problem you want to solve</a:t>
            </a:r>
          </a:p>
          <a:p>
            <a:pPr marL="457200" lvl="0" indent="-311150" algn="just" rtl="0">
              <a:lnSpc>
                <a:spcPct val="150000"/>
              </a:lnSpc>
              <a:spcBef>
                <a:spcPts val="0"/>
              </a:spcBef>
              <a:spcAft>
                <a:spcPts val="0"/>
              </a:spcAft>
              <a:buSzPts val="1300"/>
              <a:buChar char="●"/>
            </a:pPr>
            <a:r>
              <a:rPr lang="en-GB"/>
              <a:t>Explain the opportunity behind the project inline with the problem</a:t>
            </a:r>
          </a:p>
          <a:p>
            <a:pPr marL="457200" lvl="0" indent="-311150" algn="just" rtl="0">
              <a:lnSpc>
                <a:spcPct val="150000"/>
              </a:lnSpc>
              <a:spcBef>
                <a:spcPts val="0"/>
              </a:spcBef>
              <a:spcAft>
                <a:spcPts val="0"/>
              </a:spcAft>
              <a:buSzPts val="1300"/>
              <a:buChar char="●"/>
            </a:pPr>
            <a:r>
              <a:rPr lang="en-GB"/>
              <a:t>Itemize the goals and objective of your project idea</a:t>
            </a:r>
          </a:p>
          <a:p>
            <a:pPr marL="457200" lvl="0" indent="-311150" algn="just" rtl="0">
              <a:lnSpc>
                <a:spcPct val="150000"/>
              </a:lnSpc>
              <a:spcBef>
                <a:spcPts val="0"/>
              </a:spcBef>
              <a:spcAft>
                <a:spcPts val="0"/>
              </a:spcAft>
              <a:buSzPts val="1300"/>
              <a:buChar char="●"/>
            </a:pPr>
            <a:r>
              <a:rPr lang="en-GB"/>
              <a:t>Explain the Uniqueness of your project</a:t>
            </a:r>
          </a:p>
          <a:p>
            <a:pPr marL="457200" lvl="0" indent="-311150" algn="just" rtl="0">
              <a:lnSpc>
                <a:spcPct val="150000"/>
              </a:lnSpc>
              <a:spcBef>
                <a:spcPts val="0"/>
              </a:spcBef>
              <a:spcAft>
                <a:spcPts val="0"/>
              </a:spcAft>
              <a:buSzPts val="1300"/>
              <a:buChar char="●"/>
            </a:pPr>
            <a:r>
              <a:rPr lang="en-GB"/>
              <a:t>The budget</a:t>
            </a:r>
          </a:p>
          <a:p>
            <a:pPr marL="457200" lvl="0" indent="-311150" algn="just" rtl="0">
              <a:lnSpc>
                <a:spcPct val="150000"/>
              </a:lnSpc>
              <a:spcBef>
                <a:spcPts val="0"/>
              </a:spcBef>
              <a:spcAft>
                <a:spcPts val="0"/>
              </a:spcAft>
              <a:buSzPts val="1300"/>
              <a:buChar char="●"/>
            </a:pPr>
            <a:r>
              <a:rPr lang="en-GB"/>
              <a:t>Contact Information</a:t>
            </a:r>
          </a:p>
          <a:p>
            <a:pPr marL="457200" lvl="0" indent="0" algn="just" rtl="0">
              <a:lnSpc>
                <a:spcPct val="150000"/>
              </a:lnSpc>
              <a:spcBef>
                <a:spcPts val="0"/>
              </a:spcBef>
              <a:spcAft>
                <a:spcPts val="0"/>
              </a:spcAft>
              <a:buNone/>
            </a:pPr>
            <a:endParaRPr b="1"/>
          </a:p>
          <a:p>
            <a:pPr marL="0" lvl="0" indent="0" algn="just" rtl="0">
              <a:lnSpc>
                <a:spcPct val="150000"/>
              </a:lnSpc>
              <a:spcBef>
                <a:spcPts val="0"/>
              </a:spcBef>
              <a:spcAft>
                <a:spcPts val="0"/>
              </a:spcAft>
              <a:buNone/>
            </a:pPr>
            <a:r>
              <a:rPr lang="en-GB"/>
              <a:t> </a:t>
            </a:r>
          </a:p>
          <a:p>
            <a:pPr marL="0" marR="0" lvl="0" indent="0" algn="just" rtl="0">
              <a:lnSpc>
                <a:spcPct val="150000"/>
              </a:lnSpc>
              <a:spcBef>
                <a:spcPts val="0"/>
              </a:spcBef>
              <a:spcAft>
                <a:spcPts val="0"/>
              </a:spcAft>
              <a:buNone/>
            </a:pPr>
            <a:endParaRPr lang="en-GB"/>
          </a:p>
          <a:p>
            <a:pPr marL="457200" marR="0" lvl="0" indent="0" algn="just" rtl="0">
              <a:lnSpc>
                <a:spcPct val="150000"/>
              </a:lnSpc>
              <a:spcBef>
                <a:spcPts val="0"/>
              </a:spcBef>
              <a:spcAft>
                <a:spcPts val="0"/>
              </a:spcAft>
              <a:buNone/>
            </a:pPr>
            <a:endParaRPr lang="en-GB"/>
          </a:p>
        </p:txBody>
      </p:sp>
      <p:sp>
        <p:nvSpPr>
          <p:cNvPr id="416" name="Google Shape;416;p52"/>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7" name="Google Shape;417;p52"/>
          <p:cNvPicPr preferRelativeResize="0"/>
          <p:nvPr/>
        </p:nvPicPr>
        <p:blipFill rotWithShape="1">
          <a:blip r:embed="rId3"/>
          <a:srcRect t="426" b="426"/>
          <a:stretch>
            <a:fillRect/>
          </a:stretch>
        </p:blipFill>
        <p:spPr>
          <a:xfrm>
            <a:off x="6129500" y="2114450"/>
            <a:ext cx="2799451" cy="20383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421"/>
        <p:cNvGrpSpPr/>
        <p:nvPr/>
      </p:nvGrpSpPr>
      <p:grpSpPr>
        <a:xfrm>
          <a:off x="0" y="0"/>
          <a:ext cx="0" cy="0"/>
          <a:chOff x="0" y="0"/>
          <a:chExt cx="0" cy="0"/>
        </a:xfrm>
      </p:grpSpPr>
      <p:sp>
        <p:nvSpPr>
          <p:cNvPr id="422" name="Google Shape;422;p53"/>
          <p:cNvSpPr txBox="1">
            <a:spLocks noGrp="1"/>
          </p:cNvSpPr>
          <p:nvPr>
            <p:ph type="title"/>
          </p:nvPr>
        </p:nvSpPr>
        <p:spPr>
          <a:xfrm>
            <a:off x="67990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Section 3</a:t>
            </a:r>
            <a:endParaRPr>
              <a:solidFill>
                <a:schemeClr val="lt1"/>
              </a:solidFill>
            </a:endParaRPr>
          </a:p>
        </p:txBody>
      </p:sp>
      <p:sp>
        <p:nvSpPr>
          <p:cNvPr id="423" name="Google Shape;423;p53"/>
          <p:cNvSpPr txBox="1">
            <a:spLocks noGrp="1"/>
          </p:cNvSpPr>
          <p:nvPr>
            <p:ph type="body" idx="1"/>
          </p:nvPr>
        </p:nvSpPr>
        <p:spPr>
          <a:xfrm>
            <a:off x="679900" y="1904625"/>
            <a:ext cx="2951100" cy="226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2600">
                <a:solidFill>
                  <a:schemeClr val="lt1"/>
                </a:solidFill>
                <a:latin typeface="Raleway"/>
                <a:ea typeface="Raleway"/>
                <a:cs typeface="Raleway"/>
                <a:sym typeface="Raleway"/>
              </a:rPr>
              <a:t>Applying for Grants</a:t>
            </a:r>
            <a:endParaRPr>
              <a:solidFill>
                <a:schemeClr val="lt1"/>
              </a:solidFill>
            </a:endParaRPr>
          </a:p>
        </p:txBody>
      </p:sp>
      <p:sp>
        <p:nvSpPr>
          <p:cNvPr id="424" name="Google Shape;424;p53"/>
          <p:cNvSpPr/>
          <p:nvPr/>
        </p:nvSpPr>
        <p:spPr>
          <a:xfrm>
            <a:off x="13550" y="2700"/>
            <a:ext cx="9144000" cy="471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3"/>
          <p:cNvSpPr txBox="1"/>
          <p:nvPr/>
        </p:nvSpPr>
        <p:spPr>
          <a:xfrm>
            <a:off x="4082500" y="1904625"/>
            <a:ext cx="4286100" cy="24879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999999"/>
              </a:buClr>
              <a:buSzPts val="1900"/>
              <a:buFont typeface="Raleway"/>
              <a:buChar char="●"/>
            </a:pPr>
            <a:r>
              <a:rPr lang="en-GB" sz="1900" dirty="0">
                <a:solidFill>
                  <a:srgbClr val="999999"/>
                </a:solidFill>
                <a:latin typeface="Raleway"/>
                <a:ea typeface="Raleway"/>
                <a:cs typeface="Raleway"/>
                <a:sym typeface="Raleway"/>
              </a:rPr>
              <a:t>How to write a grant proposal</a:t>
            </a:r>
            <a:endParaRPr sz="1900" dirty="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dirty="0">
                <a:solidFill>
                  <a:srgbClr val="999999"/>
                </a:solidFill>
                <a:latin typeface="Raleway"/>
                <a:ea typeface="Raleway"/>
                <a:cs typeface="Raleway"/>
                <a:sym typeface="Raleway"/>
              </a:rPr>
              <a:t>How to assess funds when there is no grant</a:t>
            </a:r>
            <a:endParaRPr sz="1900" dirty="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rgbClr val="999999"/>
              </a:buClr>
              <a:buSzPts val="1900"/>
              <a:buFont typeface="Raleway"/>
              <a:buChar char="●"/>
            </a:pPr>
            <a:r>
              <a:rPr lang="en-GB" sz="1900" dirty="0">
                <a:solidFill>
                  <a:srgbClr val="999999"/>
                </a:solidFill>
                <a:latin typeface="Raleway"/>
                <a:ea typeface="Raleway"/>
                <a:cs typeface="Raleway"/>
                <a:sym typeface="Raleway"/>
              </a:rPr>
              <a:t>How to write a concept note</a:t>
            </a:r>
            <a:endParaRPr sz="1900" dirty="0">
              <a:solidFill>
                <a:srgbClr val="999999"/>
              </a:solidFill>
              <a:latin typeface="Raleway"/>
              <a:ea typeface="Raleway"/>
              <a:cs typeface="Raleway"/>
              <a:sym typeface="Raleway"/>
            </a:endParaRPr>
          </a:p>
          <a:p>
            <a:pPr marL="457200" lvl="0" indent="-349250" algn="l" rtl="0">
              <a:lnSpc>
                <a:spcPct val="115000"/>
              </a:lnSpc>
              <a:spcBef>
                <a:spcPts val="0"/>
              </a:spcBef>
              <a:spcAft>
                <a:spcPts val="0"/>
              </a:spcAft>
              <a:buClr>
                <a:schemeClr val="lt1"/>
              </a:buClr>
              <a:buSzPts val="1900"/>
              <a:buFont typeface="Raleway"/>
              <a:buChar char="●"/>
            </a:pPr>
            <a:r>
              <a:rPr lang="en-GB" sz="1900" dirty="0">
                <a:solidFill>
                  <a:schemeClr val="lt1"/>
                </a:solidFill>
                <a:latin typeface="Raleway"/>
                <a:ea typeface="Raleway"/>
                <a:cs typeface="Raleway"/>
                <a:sym typeface="Raleway"/>
              </a:rPr>
              <a:t>How to write a business plan</a:t>
            </a:r>
            <a:endParaRPr sz="1900" dirty="0">
              <a:solidFill>
                <a:schemeClr val="lt1"/>
              </a:solidFill>
              <a:latin typeface="Raleway"/>
              <a:ea typeface="Raleway"/>
              <a:cs typeface="Raleway"/>
              <a:sym typeface="Raleway"/>
            </a:endParaRPr>
          </a:p>
        </p:txBody>
      </p:sp>
      <p:cxnSp>
        <p:nvCxnSpPr>
          <p:cNvPr id="426" name="Google Shape;426;p53"/>
          <p:cNvCxnSpPr/>
          <p:nvPr/>
        </p:nvCxnSpPr>
        <p:spPr>
          <a:xfrm>
            <a:off x="3966325" y="795125"/>
            <a:ext cx="0" cy="3978900"/>
          </a:xfrm>
          <a:prstGeom prst="straightConnector1">
            <a:avLst/>
          </a:prstGeom>
          <a:noFill/>
          <a:ln w="76200" cap="flat" cmpd="sng">
            <a:solidFill>
              <a:schemeClr val="dk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Cover Letter</a:t>
            </a:r>
          </a:p>
        </p:txBody>
      </p:sp>
      <p:sp>
        <p:nvSpPr>
          <p:cNvPr id="141" name="Google Shape;141;p20"/>
          <p:cNvSpPr txBox="1">
            <a:spLocks noGrp="1"/>
          </p:cNvSpPr>
          <p:nvPr>
            <p:ph type="body" idx="1"/>
          </p:nvPr>
        </p:nvSpPr>
        <p:spPr>
          <a:xfrm>
            <a:off x="777350" y="2038250"/>
            <a:ext cx="3846000" cy="2261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dirty="0"/>
              <a:t>Briefly state what your proposal is asking for, and summarize your program. Keep in mind that this will be your first opportunity to connect with the people who can fund your grant. Make them interested about your mission.</a:t>
            </a:r>
          </a:p>
          <a:p>
            <a:pPr marL="0" lvl="0" indent="0" algn="just" rtl="0">
              <a:lnSpc>
                <a:spcPct val="150000"/>
              </a:lnSpc>
              <a:spcBef>
                <a:spcPts val="0"/>
              </a:spcBef>
              <a:spcAft>
                <a:spcPts val="0"/>
              </a:spcAft>
              <a:buNone/>
            </a:pPr>
            <a:endParaRPr sz="1400" dirty="0">
              <a:solidFill>
                <a:srgbClr val="000000"/>
              </a:solidFill>
              <a:latin typeface="Roboto" panose="02000000000000000000"/>
              <a:ea typeface="Roboto" panose="02000000000000000000"/>
              <a:cs typeface="Roboto" panose="02000000000000000000"/>
              <a:sym typeface="Roboto" panose="02000000000000000000"/>
            </a:endParaRPr>
          </a:p>
          <a:p>
            <a:pPr marL="0" lvl="0" indent="0" algn="l" rtl="0">
              <a:spcBef>
                <a:spcPts val="1200"/>
              </a:spcBef>
              <a:spcAft>
                <a:spcPts val="1600"/>
              </a:spcAft>
              <a:buNone/>
            </a:pPr>
            <a:endParaRPr sz="1400" dirty="0">
              <a:solidFill>
                <a:srgbClr val="000000"/>
              </a:solidFill>
              <a:latin typeface="Roboto" panose="02000000000000000000"/>
              <a:ea typeface="Roboto" panose="02000000000000000000"/>
              <a:cs typeface="Roboto" panose="02000000000000000000"/>
              <a:sym typeface="Roboto" panose="02000000000000000000"/>
            </a:endParaRPr>
          </a:p>
        </p:txBody>
      </p:sp>
      <p:sp>
        <p:nvSpPr>
          <p:cNvPr id="142" name="Google Shape;142;p20"/>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20"/>
          <p:cNvPicPr preferRelativeResize="0"/>
          <p:nvPr/>
        </p:nvPicPr>
        <p:blipFill>
          <a:blip r:embed="rId3">
            <a:alphaModFix amt="80000"/>
          </a:blip>
          <a:stretch>
            <a:fillRect/>
          </a:stretch>
        </p:blipFill>
        <p:spPr>
          <a:xfrm>
            <a:off x="5100775" y="1380575"/>
            <a:ext cx="2966941" cy="2984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Write A Business Plan</a:t>
            </a:r>
          </a:p>
        </p:txBody>
      </p:sp>
      <p:sp>
        <p:nvSpPr>
          <p:cNvPr id="432" name="Google Shape;432;p54"/>
          <p:cNvSpPr txBox="1">
            <a:spLocks noGrp="1"/>
          </p:cNvSpPr>
          <p:nvPr>
            <p:ph type="body" idx="1"/>
          </p:nvPr>
        </p:nvSpPr>
        <p:spPr>
          <a:xfrm>
            <a:off x="777350" y="1962050"/>
            <a:ext cx="7006200" cy="2719200"/>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n-GB" b="1"/>
              <a:t>WHAT IS A BUSINESS PLAN?</a:t>
            </a:r>
            <a:endParaRPr b="1"/>
          </a:p>
          <a:p>
            <a:pPr marL="0" lvl="0" indent="0" algn="just" rtl="0">
              <a:lnSpc>
                <a:spcPct val="150000"/>
              </a:lnSpc>
              <a:spcBef>
                <a:spcPts val="1200"/>
              </a:spcBef>
              <a:spcAft>
                <a:spcPts val="0"/>
              </a:spcAft>
              <a:buNone/>
            </a:pPr>
            <a:r>
              <a:rPr lang="en-GB"/>
              <a:t>A business plan is a comprehensive, written description of the business of an enterprise. It is a detailed report on a company's products or services, production techniques, markets and clients, marketing strategy, human resources, organization, requirements in respect of infrastructure and supplies, financing requirements, and sources and uses of funds.</a:t>
            </a:r>
            <a:r>
              <a:rPr lang="en-GB" sz="1400">
                <a:solidFill>
                  <a:srgbClr val="000000"/>
                </a:solidFill>
                <a:latin typeface="Roboto" panose="02000000000000000000"/>
                <a:ea typeface="Roboto" panose="02000000000000000000"/>
                <a:cs typeface="Roboto" panose="02000000000000000000"/>
                <a:sym typeface="Roboto" panose="02000000000000000000"/>
              </a:rPr>
              <a:t> </a:t>
            </a:r>
            <a:endParaRPr sz="1400">
              <a:solidFill>
                <a:srgbClr val="000000"/>
              </a:solidFill>
              <a:latin typeface="Roboto" panose="02000000000000000000"/>
              <a:ea typeface="Roboto" panose="02000000000000000000"/>
              <a:cs typeface="Roboto" panose="02000000000000000000"/>
              <a:sym typeface="Roboto" panose="02000000000000000000"/>
            </a:endParaRPr>
          </a:p>
          <a:p>
            <a:pPr marL="0" lvl="0" indent="0" algn="just" rtl="0">
              <a:lnSpc>
                <a:spcPct val="150000"/>
              </a:lnSpc>
              <a:spcBef>
                <a:spcPts val="1200"/>
              </a:spcBef>
              <a:spcAft>
                <a:spcPts val="0"/>
              </a:spcAft>
              <a:buNone/>
            </a:pPr>
            <a:r>
              <a:rPr lang="en-GB"/>
              <a:t>For a company to actually make it, it needs to have a plan. This serves as a guide to actualize the goal of the business. Below are the steps to take in designing an effective business plan.</a:t>
            </a:r>
          </a:p>
          <a:p>
            <a:pPr marL="0" lvl="0" indent="0" algn="just" rtl="0">
              <a:lnSpc>
                <a:spcPct val="150000"/>
              </a:lnSpc>
              <a:spcBef>
                <a:spcPts val="1200"/>
              </a:spcBef>
              <a:spcAft>
                <a:spcPts val="0"/>
              </a:spcAft>
              <a:buNone/>
            </a:pPr>
            <a:endParaRPr sz="1400">
              <a:solidFill>
                <a:srgbClr val="000000"/>
              </a:solidFill>
              <a:latin typeface="Roboto" panose="02000000000000000000"/>
              <a:ea typeface="Roboto" panose="02000000000000000000"/>
              <a:cs typeface="Roboto" panose="02000000000000000000"/>
              <a:sym typeface="Roboto" panose="02000000000000000000"/>
            </a:endParaRPr>
          </a:p>
          <a:p>
            <a:pPr marL="457200" lvl="0" indent="0" algn="just" rtl="0">
              <a:lnSpc>
                <a:spcPct val="150000"/>
              </a:lnSpc>
              <a:spcBef>
                <a:spcPts val="1200"/>
              </a:spcBef>
              <a:spcAft>
                <a:spcPts val="0"/>
              </a:spcAft>
              <a:buNone/>
            </a:pPr>
            <a:endParaRPr sz="1400">
              <a:solidFill>
                <a:srgbClr val="000000"/>
              </a:solidFill>
              <a:latin typeface="Roboto" panose="02000000000000000000"/>
              <a:ea typeface="Roboto" panose="02000000000000000000"/>
              <a:cs typeface="Roboto" panose="02000000000000000000"/>
              <a:sym typeface="Roboto" panose="02000000000000000000"/>
            </a:endParaRPr>
          </a:p>
          <a:p>
            <a:pPr marL="457200" lvl="0" indent="0" algn="just" rtl="0">
              <a:lnSpc>
                <a:spcPct val="150000"/>
              </a:lnSpc>
              <a:spcBef>
                <a:spcPts val="0"/>
              </a:spcBef>
              <a:spcAft>
                <a:spcPts val="0"/>
              </a:spcAft>
              <a:buNone/>
            </a:pPr>
            <a:endParaRPr b="1"/>
          </a:p>
          <a:p>
            <a:pPr marL="0" lvl="0" indent="0" algn="just" rtl="0">
              <a:lnSpc>
                <a:spcPct val="150000"/>
              </a:lnSpc>
              <a:spcBef>
                <a:spcPts val="0"/>
              </a:spcBef>
              <a:spcAft>
                <a:spcPts val="0"/>
              </a:spcAft>
              <a:buNone/>
            </a:pPr>
            <a:r>
              <a:rPr lang="en-GB"/>
              <a:t> </a:t>
            </a:r>
          </a:p>
          <a:p>
            <a:pPr marL="0" marR="0" lvl="0" indent="0" algn="just" rtl="0">
              <a:lnSpc>
                <a:spcPct val="150000"/>
              </a:lnSpc>
              <a:spcBef>
                <a:spcPts val="0"/>
              </a:spcBef>
              <a:spcAft>
                <a:spcPts val="0"/>
              </a:spcAft>
              <a:buNone/>
            </a:pPr>
            <a:endParaRPr lang="en-GB"/>
          </a:p>
          <a:p>
            <a:pPr marL="457200" marR="0" lvl="0" indent="0" algn="just" rtl="0">
              <a:lnSpc>
                <a:spcPct val="150000"/>
              </a:lnSpc>
              <a:spcBef>
                <a:spcPts val="0"/>
              </a:spcBef>
              <a:spcAft>
                <a:spcPts val="0"/>
              </a:spcAft>
              <a:buNone/>
            </a:pPr>
            <a:endParaRPr lang="en-GB"/>
          </a:p>
        </p:txBody>
      </p:sp>
      <p:sp>
        <p:nvSpPr>
          <p:cNvPr id="433" name="Google Shape;433;p54"/>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to Write A Business Plan Cont.</a:t>
            </a:r>
          </a:p>
        </p:txBody>
      </p:sp>
      <p:sp>
        <p:nvSpPr>
          <p:cNvPr id="439" name="Google Shape;439;p55"/>
          <p:cNvSpPr txBox="1">
            <a:spLocks noGrp="1"/>
          </p:cNvSpPr>
          <p:nvPr>
            <p:ph type="body" idx="1"/>
          </p:nvPr>
        </p:nvSpPr>
        <p:spPr>
          <a:xfrm>
            <a:off x="777350" y="1962050"/>
            <a:ext cx="7006200" cy="2719200"/>
          </a:xfrm>
          <a:prstGeom prst="rect">
            <a:avLst/>
          </a:prstGeom>
        </p:spPr>
        <p:txBody>
          <a:bodyPr spcFirstLastPara="1" wrap="square" lIns="91425" tIns="91425" rIns="91425" bIns="91425" anchor="t" anchorCtr="0">
            <a:noAutofit/>
          </a:bodyPr>
          <a:lstStyle/>
          <a:p>
            <a:pPr marL="457200" lvl="0" indent="-311150" algn="just" rtl="0">
              <a:lnSpc>
                <a:spcPct val="150000"/>
              </a:lnSpc>
              <a:spcBef>
                <a:spcPts val="1200"/>
              </a:spcBef>
              <a:spcAft>
                <a:spcPts val="0"/>
              </a:spcAft>
              <a:buSzPts val="1300"/>
              <a:buChar char="●"/>
            </a:pPr>
            <a:r>
              <a:rPr lang="en-GB"/>
              <a:t>Executive Summary</a:t>
            </a:r>
          </a:p>
          <a:p>
            <a:pPr marL="457200" lvl="0" indent="-311150" algn="just" rtl="0">
              <a:lnSpc>
                <a:spcPct val="150000"/>
              </a:lnSpc>
              <a:spcBef>
                <a:spcPts val="0"/>
              </a:spcBef>
              <a:spcAft>
                <a:spcPts val="0"/>
              </a:spcAft>
              <a:buSzPts val="1300"/>
              <a:buChar char="●"/>
            </a:pPr>
            <a:r>
              <a:rPr lang="en-GB"/>
              <a:t>The opportunity products and services</a:t>
            </a:r>
          </a:p>
          <a:p>
            <a:pPr marL="457200" lvl="0" indent="-311150" algn="just" rtl="0">
              <a:lnSpc>
                <a:spcPct val="150000"/>
              </a:lnSpc>
              <a:spcBef>
                <a:spcPts val="0"/>
              </a:spcBef>
              <a:spcAft>
                <a:spcPts val="0"/>
              </a:spcAft>
              <a:buSzPts val="1300"/>
              <a:buChar char="●"/>
            </a:pPr>
            <a:r>
              <a:rPr lang="en-GB"/>
              <a:t>Marketing Strategy</a:t>
            </a:r>
          </a:p>
          <a:p>
            <a:pPr marL="457200" lvl="0" indent="-311150" algn="just" rtl="0">
              <a:lnSpc>
                <a:spcPct val="150000"/>
              </a:lnSpc>
              <a:spcBef>
                <a:spcPts val="0"/>
              </a:spcBef>
              <a:spcAft>
                <a:spcPts val="0"/>
              </a:spcAft>
              <a:buSzPts val="1300"/>
              <a:buChar char="●"/>
            </a:pPr>
            <a:r>
              <a:rPr lang="en-GB"/>
              <a:t>Fiscal Planning</a:t>
            </a:r>
          </a:p>
          <a:p>
            <a:pPr marL="457200" lvl="0" indent="-311150" algn="just" rtl="0">
              <a:lnSpc>
                <a:spcPct val="150000"/>
              </a:lnSpc>
              <a:spcBef>
                <a:spcPts val="0"/>
              </a:spcBef>
              <a:spcAft>
                <a:spcPts val="0"/>
              </a:spcAft>
              <a:buSzPts val="1300"/>
              <a:buChar char="●"/>
            </a:pPr>
            <a:r>
              <a:rPr lang="en-GB"/>
              <a:t>Budget</a:t>
            </a:r>
          </a:p>
          <a:p>
            <a:pPr marL="0" lvl="0" indent="0" algn="just" rtl="0">
              <a:lnSpc>
                <a:spcPct val="150000"/>
              </a:lnSpc>
              <a:spcBef>
                <a:spcPts val="1200"/>
              </a:spcBef>
              <a:spcAft>
                <a:spcPts val="0"/>
              </a:spcAft>
              <a:buNone/>
            </a:pPr>
            <a:endParaRPr sz="1400">
              <a:solidFill>
                <a:srgbClr val="000000"/>
              </a:solidFill>
              <a:latin typeface="Roboto" panose="02000000000000000000"/>
              <a:ea typeface="Roboto" panose="02000000000000000000"/>
              <a:cs typeface="Roboto" panose="02000000000000000000"/>
              <a:sym typeface="Roboto" panose="02000000000000000000"/>
            </a:endParaRPr>
          </a:p>
          <a:p>
            <a:pPr marL="457200" lvl="0" indent="0" algn="just" rtl="0">
              <a:lnSpc>
                <a:spcPct val="150000"/>
              </a:lnSpc>
              <a:spcBef>
                <a:spcPts val="1200"/>
              </a:spcBef>
              <a:spcAft>
                <a:spcPts val="0"/>
              </a:spcAft>
              <a:buNone/>
            </a:pPr>
            <a:endParaRPr sz="1400">
              <a:solidFill>
                <a:srgbClr val="000000"/>
              </a:solidFill>
              <a:latin typeface="Roboto" panose="02000000000000000000"/>
              <a:ea typeface="Roboto" panose="02000000000000000000"/>
              <a:cs typeface="Roboto" panose="02000000000000000000"/>
              <a:sym typeface="Roboto" panose="02000000000000000000"/>
            </a:endParaRPr>
          </a:p>
          <a:p>
            <a:pPr marL="457200" lvl="0" indent="0" algn="just" rtl="0">
              <a:lnSpc>
                <a:spcPct val="150000"/>
              </a:lnSpc>
              <a:spcBef>
                <a:spcPts val="0"/>
              </a:spcBef>
              <a:spcAft>
                <a:spcPts val="0"/>
              </a:spcAft>
              <a:buNone/>
            </a:pPr>
            <a:endParaRPr b="1"/>
          </a:p>
          <a:p>
            <a:pPr marL="0" lvl="0" indent="0" algn="just" rtl="0">
              <a:lnSpc>
                <a:spcPct val="150000"/>
              </a:lnSpc>
              <a:spcBef>
                <a:spcPts val="0"/>
              </a:spcBef>
              <a:spcAft>
                <a:spcPts val="0"/>
              </a:spcAft>
              <a:buNone/>
            </a:pPr>
            <a:r>
              <a:rPr lang="en-GB"/>
              <a:t> </a:t>
            </a:r>
          </a:p>
          <a:p>
            <a:pPr marL="0" marR="0" lvl="0" indent="0" algn="just" rtl="0">
              <a:lnSpc>
                <a:spcPct val="150000"/>
              </a:lnSpc>
              <a:spcBef>
                <a:spcPts val="0"/>
              </a:spcBef>
              <a:spcAft>
                <a:spcPts val="0"/>
              </a:spcAft>
              <a:buNone/>
            </a:pPr>
            <a:endParaRPr lang="en-GB"/>
          </a:p>
          <a:p>
            <a:pPr marL="457200" marR="0" lvl="0" indent="0" algn="just" rtl="0">
              <a:lnSpc>
                <a:spcPct val="150000"/>
              </a:lnSpc>
              <a:spcBef>
                <a:spcPts val="0"/>
              </a:spcBef>
              <a:spcAft>
                <a:spcPts val="0"/>
              </a:spcAft>
              <a:buNone/>
            </a:pPr>
            <a:endParaRPr lang="en-GB"/>
          </a:p>
        </p:txBody>
      </p:sp>
      <p:sp>
        <p:nvSpPr>
          <p:cNvPr id="440" name="Google Shape;440;p55"/>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End of Session Three </a:t>
            </a:r>
          </a:p>
        </p:txBody>
      </p:sp>
      <p:sp>
        <p:nvSpPr>
          <p:cNvPr id="5" name="Text Placeholder 4"/>
          <p:cNvSpPr>
            <a:spLocks noGrp="1"/>
          </p:cNvSpPr>
          <p:nvPr>
            <p:ph type="body" idx="1"/>
          </p:nvPr>
        </p:nvSpPr>
        <p:spPr/>
        <p:txBody>
          <a:bodyPr/>
          <a:lstStyle/>
          <a:p>
            <a:r>
              <a:rPr lang="en-US" sz="2000">
                <a:solidFill>
                  <a:schemeClr val="bg2"/>
                </a:solidFill>
                <a:latin typeface="Palatino Linotype" panose="02040502050505030304" charset="0"/>
                <a:cs typeface="Palatino Linotype" panose="02040502050505030304" charset="0"/>
                <a:sym typeface="+mn-ea"/>
              </a:rPr>
              <a:t>Questions and Answers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Executive Summary</a:t>
            </a:r>
          </a:p>
        </p:txBody>
      </p:sp>
      <p:sp>
        <p:nvSpPr>
          <p:cNvPr id="149" name="Google Shape;149;p21"/>
          <p:cNvSpPr txBox="1">
            <a:spLocks noGrp="1"/>
          </p:cNvSpPr>
          <p:nvPr>
            <p:ph type="body" idx="1"/>
          </p:nvPr>
        </p:nvSpPr>
        <p:spPr>
          <a:xfrm>
            <a:off x="777350" y="2038250"/>
            <a:ext cx="3846000" cy="2261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1200"/>
              </a:spcAft>
              <a:buNone/>
            </a:pPr>
            <a:r>
              <a:rPr lang="en-GB" dirty="0"/>
              <a:t>A brief description of your business. It summarises a report so that a reader doesn’t have to read the whole report to understand its purpose. It is designed to help the funders decide whether to go forth with the proposal or not.</a:t>
            </a:r>
          </a:p>
        </p:txBody>
      </p:sp>
      <p:sp>
        <p:nvSpPr>
          <p:cNvPr id="150" name="Google Shape;150;p21"/>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21"/>
          <p:cNvPicPr preferRelativeResize="0"/>
          <p:nvPr/>
        </p:nvPicPr>
        <p:blipFill rotWithShape="1">
          <a:blip r:embed="rId3"/>
          <a:srcRect l="21141" r="21141"/>
          <a:stretch>
            <a:fillRect/>
          </a:stretch>
        </p:blipFill>
        <p:spPr>
          <a:xfrm>
            <a:off x="5100775" y="1380575"/>
            <a:ext cx="2966940" cy="298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Need Statement</a:t>
            </a:r>
          </a:p>
        </p:txBody>
      </p:sp>
      <p:sp>
        <p:nvSpPr>
          <p:cNvPr id="157" name="Google Shape;157;p22"/>
          <p:cNvSpPr txBox="1">
            <a:spLocks noGrp="1"/>
          </p:cNvSpPr>
          <p:nvPr>
            <p:ph type="body" idx="1"/>
          </p:nvPr>
        </p:nvSpPr>
        <p:spPr>
          <a:xfrm>
            <a:off x="777350" y="2038250"/>
            <a:ext cx="3846000" cy="2261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a:t>The statement of need is the meat of your grant proposal. You must convince the funder that what you propose to do is essential and that your organization is the right one to do it.</a:t>
            </a:r>
          </a:p>
          <a:p>
            <a:pPr marL="0" lvl="0" indent="0" algn="just" rtl="0">
              <a:lnSpc>
                <a:spcPct val="150000"/>
              </a:lnSpc>
              <a:spcBef>
                <a:spcPts val="0"/>
              </a:spcBef>
              <a:spcAft>
                <a:spcPts val="1200"/>
              </a:spcAft>
              <a:buNone/>
            </a:pPr>
            <a:endParaRPr lang="en-GB"/>
          </a:p>
        </p:txBody>
      </p:sp>
      <p:sp>
        <p:nvSpPr>
          <p:cNvPr id="158" name="Google Shape;158;p22"/>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22"/>
          <p:cNvPicPr preferRelativeResize="0"/>
          <p:nvPr/>
        </p:nvPicPr>
        <p:blipFill rotWithShape="1">
          <a:blip r:embed="rId3"/>
          <a:srcRect l="16736" r="16743"/>
          <a:stretch>
            <a:fillRect/>
          </a:stretch>
        </p:blipFill>
        <p:spPr>
          <a:xfrm>
            <a:off x="5100775" y="1380575"/>
            <a:ext cx="2966941" cy="2984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Goals and Objective</a:t>
            </a:r>
          </a:p>
        </p:txBody>
      </p:sp>
      <p:sp>
        <p:nvSpPr>
          <p:cNvPr id="165" name="Google Shape;165;p23"/>
          <p:cNvSpPr txBox="1">
            <a:spLocks noGrp="1"/>
          </p:cNvSpPr>
          <p:nvPr>
            <p:ph type="body" idx="1"/>
          </p:nvPr>
        </p:nvSpPr>
        <p:spPr>
          <a:xfrm>
            <a:off x="777350" y="2038250"/>
            <a:ext cx="3846000" cy="2261100"/>
          </a:xfrm>
          <a:prstGeom prst="rect">
            <a:avLst/>
          </a:prstGeom>
        </p:spPr>
        <p:txBody>
          <a:bodyPr spcFirstLastPara="1" wrap="square" lIns="91425" tIns="91425" rIns="91425" bIns="91425" anchor="t" anchorCtr="0">
            <a:noAutofit/>
          </a:bodyPr>
          <a:lstStyle/>
          <a:p>
            <a:pPr marL="0" marR="0" lvl="0" indent="0" algn="just" rtl="0">
              <a:lnSpc>
                <a:spcPct val="150000"/>
              </a:lnSpc>
              <a:spcBef>
                <a:spcPts val="0"/>
              </a:spcBef>
              <a:spcAft>
                <a:spcPts val="0"/>
              </a:spcAft>
              <a:buNone/>
            </a:pPr>
            <a:r>
              <a:rPr lang="en-GB"/>
              <a:t>Think of goals as general outcomes and objectives as the particular steps you'll take to get to those outcomes.State what you hope to accomplish with the project (goals) and spell out the specific results (objectives) you expect to achieve.</a:t>
            </a:r>
          </a:p>
          <a:p>
            <a:pPr marL="0" marR="0" lvl="0" indent="0" algn="just" rtl="0">
              <a:lnSpc>
                <a:spcPct val="150000"/>
              </a:lnSpc>
              <a:spcBef>
                <a:spcPts val="0"/>
              </a:spcBef>
              <a:spcAft>
                <a:spcPts val="0"/>
              </a:spcAft>
              <a:buNone/>
            </a:pPr>
            <a:endParaRPr lang="en-GB"/>
          </a:p>
        </p:txBody>
      </p:sp>
      <p:sp>
        <p:nvSpPr>
          <p:cNvPr id="166" name="Google Shape;166;p23"/>
          <p:cNvSpPr/>
          <p:nvPr/>
        </p:nvSpPr>
        <p:spPr>
          <a:xfrm>
            <a:off x="13550" y="2700"/>
            <a:ext cx="9144000" cy="471300"/>
          </a:xfrm>
          <a:prstGeom prst="rect">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23"/>
          <p:cNvPicPr preferRelativeResize="0"/>
          <p:nvPr/>
        </p:nvPicPr>
        <p:blipFill rotWithShape="1">
          <a:blip r:embed="rId3"/>
          <a:srcRect l="298" r="298"/>
          <a:stretch>
            <a:fillRect/>
          </a:stretch>
        </p:blipFill>
        <p:spPr>
          <a:xfrm>
            <a:off x="5100775" y="1380575"/>
            <a:ext cx="2966942" cy="298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Methods and Strategies</a:t>
            </a:r>
          </a:p>
        </p:txBody>
      </p:sp>
      <p:sp>
        <p:nvSpPr>
          <p:cNvPr id="173" name="Google Shape;173;p24"/>
          <p:cNvSpPr txBox="1">
            <a:spLocks noGrp="1"/>
          </p:cNvSpPr>
          <p:nvPr>
            <p:ph type="body" idx="1"/>
          </p:nvPr>
        </p:nvSpPr>
        <p:spPr>
          <a:xfrm>
            <a:off x="777350" y="2038250"/>
            <a:ext cx="3846000" cy="2261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dirty="0"/>
              <a:t>Walk the funder through exactly HOW you will achieve the goals and objectives you've set out earlier. Be as detailed as you can with a timeline and specifics about who will do what and when.</a:t>
            </a:r>
          </a:p>
          <a:p>
            <a:pPr marL="0" lvl="0" indent="0" algn="just" rtl="0">
              <a:lnSpc>
                <a:spcPct val="150000"/>
              </a:lnSpc>
              <a:spcBef>
                <a:spcPts val="0"/>
              </a:spcBef>
              <a:spcAft>
                <a:spcPts val="1200"/>
              </a:spcAft>
              <a:buNone/>
            </a:pPr>
            <a:endParaRPr lang="en-GB" dirty="0"/>
          </a:p>
        </p:txBody>
      </p:sp>
      <p:sp>
        <p:nvSpPr>
          <p:cNvPr id="174" name="Google Shape;174;p24"/>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24"/>
          <p:cNvPicPr preferRelativeResize="0"/>
          <p:nvPr/>
        </p:nvPicPr>
        <p:blipFill rotWithShape="1">
          <a:blip r:embed="rId3"/>
          <a:srcRect l="7886" r="11390" b="-44383"/>
          <a:stretch>
            <a:fillRect/>
          </a:stretch>
        </p:blipFill>
        <p:spPr>
          <a:xfrm>
            <a:off x="4757900" y="1663250"/>
            <a:ext cx="4018652" cy="40428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Information about your Organization</a:t>
            </a:r>
          </a:p>
        </p:txBody>
      </p:sp>
      <p:sp>
        <p:nvSpPr>
          <p:cNvPr id="181" name="Google Shape;181;p25"/>
          <p:cNvSpPr txBox="1">
            <a:spLocks noGrp="1"/>
          </p:cNvSpPr>
          <p:nvPr>
            <p:ph type="body" idx="1"/>
          </p:nvPr>
        </p:nvSpPr>
        <p:spPr>
          <a:xfrm>
            <a:off x="777350" y="2038250"/>
            <a:ext cx="3846000" cy="22611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a:t>In a few paragraphs explain why the funder can trust you to use its funds responsibly and efficiently. Give a short history of your organization, state your mission, the population you serve and provide an overview of your track record.</a:t>
            </a:r>
          </a:p>
          <a:p>
            <a:pPr marL="0" lvl="0" indent="0" algn="just" rtl="0">
              <a:lnSpc>
                <a:spcPct val="150000"/>
              </a:lnSpc>
              <a:spcBef>
                <a:spcPts val="0"/>
              </a:spcBef>
              <a:spcAft>
                <a:spcPts val="1200"/>
              </a:spcAft>
              <a:buNone/>
            </a:pPr>
            <a:endParaRPr lang="en-GB"/>
          </a:p>
        </p:txBody>
      </p:sp>
      <p:sp>
        <p:nvSpPr>
          <p:cNvPr id="182" name="Google Shape;182;p25"/>
          <p:cNvSpPr/>
          <p:nvPr/>
        </p:nvSpPr>
        <p:spPr>
          <a:xfrm>
            <a:off x="13550" y="2700"/>
            <a:ext cx="9144000" cy="471300"/>
          </a:xfrm>
          <a:prstGeom prst="rect">
            <a:avLst/>
          </a:prstGeom>
          <a:solidFill>
            <a:srgbClr val="134F5C"/>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25"/>
          <p:cNvPicPr preferRelativeResize="0"/>
          <p:nvPr/>
        </p:nvPicPr>
        <p:blipFill rotWithShape="1">
          <a:blip r:embed="rId3"/>
          <a:srcRect l="-2113"/>
          <a:stretch>
            <a:fillRect/>
          </a:stretch>
        </p:blipFill>
        <p:spPr>
          <a:xfrm>
            <a:off x="5100775" y="2060900"/>
            <a:ext cx="2966950" cy="2685526"/>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2057</Words>
  <Application>Microsoft Office PowerPoint</Application>
  <PresentationFormat>On-screen Show (16:9)</PresentationFormat>
  <Paragraphs>238</Paragraphs>
  <Slides>42</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Roboto</vt:lpstr>
      <vt:lpstr>Raleway</vt:lpstr>
      <vt:lpstr>Palatino Linotype</vt:lpstr>
      <vt:lpstr>Lato</vt:lpstr>
      <vt:lpstr>Streamline</vt:lpstr>
      <vt:lpstr>Section 1</vt:lpstr>
      <vt:lpstr>Basic Grant Writing</vt:lpstr>
      <vt:lpstr>Sections of Grant Proposal Writing</vt:lpstr>
      <vt:lpstr>Cover Letter</vt:lpstr>
      <vt:lpstr>Executive Summary</vt:lpstr>
      <vt:lpstr>Need Statement</vt:lpstr>
      <vt:lpstr>Goals and Objective</vt:lpstr>
      <vt:lpstr>Methods and Strategies</vt:lpstr>
      <vt:lpstr>Information about your Organization</vt:lpstr>
      <vt:lpstr>Budget</vt:lpstr>
      <vt:lpstr>Section 1</vt:lpstr>
      <vt:lpstr>Basic Requirements for Grant Writing</vt:lpstr>
      <vt:lpstr>End of Session One</vt:lpstr>
      <vt:lpstr>Section 2</vt:lpstr>
      <vt:lpstr>How to search for grants</vt:lpstr>
      <vt:lpstr>How to search for grants cont.</vt:lpstr>
      <vt:lpstr>How to search for grants cont.</vt:lpstr>
      <vt:lpstr>How to search for grants cont.</vt:lpstr>
      <vt:lpstr>How to search for grants cont.</vt:lpstr>
      <vt:lpstr>Section 2</vt:lpstr>
      <vt:lpstr>What donors look out for in grants applications</vt:lpstr>
      <vt:lpstr>What donors look out for in grants applications</vt:lpstr>
      <vt:lpstr>Section 2</vt:lpstr>
      <vt:lpstr>Why grant applications fail to get funded</vt:lpstr>
      <vt:lpstr>Why grant applications fail to get funded</vt:lpstr>
      <vt:lpstr>End of Session Two </vt:lpstr>
      <vt:lpstr>Section 3</vt:lpstr>
      <vt:lpstr>How To Write a Grant Proposal</vt:lpstr>
      <vt:lpstr>Step 1: Agree on the problem</vt:lpstr>
      <vt:lpstr>Step 3: Describe What you hope to Achieve</vt:lpstr>
      <vt:lpstr>Step 4: Design your Program</vt:lpstr>
      <vt:lpstr>Step 4: Locate Funding Source</vt:lpstr>
      <vt:lpstr>Step 4: Write your Proposal</vt:lpstr>
      <vt:lpstr>Section 3</vt:lpstr>
      <vt:lpstr>How to assess funds when there is no Grant</vt:lpstr>
      <vt:lpstr>Section 3</vt:lpstr>
      <vt:lpstr>How to Write A Concept Note</vt:lpstr>
      <vt:lpstr>How to Write A Concept Note Cont.</vt:lpstr>
      <vt:lpstr>Section 3</vt:lpstr>
      <vt:lpstr>How to Write A Business Plan</vt:lpstr>
      <vt:lpstr>How to Write A Business Plan Cont.</vt:lpstr>
      <vt:lpstr>End of Session Three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Development Development Committee Training Presentation </dc:title>
  <dc:creator/>
  <cp:lastModifiedBy>hp</cp:lastModifiedBy>
  <cp:revision>32</cp:revision>
  <dcterms:created xsi:type="dcterms:W3CDTF">2020-09-24T05:57:00Z</dcterms:created>
  <dcterms:modified xsi:type="dcterms:W3CDTF">2020-09-28T13:17:58Z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